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7" r:id="rId25"/>
    <p:sldId id="258" r:id="rId26"/>
    <p:sldId id="284" r:id="rId27"/>
    <p:sldId id="285" r:id="rId28"/>
    <p:sldId id="259" r:id="rId29"/>
    <p:sldId id="286" r:id="rId30"/>
    <p:sldId id="288" r:id="rId31"/>
    <p:sldId id="260" r:id="rId32"/>
    <p:sldId id="289" r:id="rId33"/>
    <p:sldId id="293" r:id="rId34"/>
    <p:sldId id="294" r:id="rId35"/>
    <p:sldId id="295" r:id="rId36"/>
    <p:sldId id="296" r:id="rId37"/>
    <p:sldId id="299" r:id="rId38"/>
    <p:sldId id="297" r:id="rId39"/>
    <p:sldId id="298" r:id="rId40"/>
    <p:sldId id="300" r:id="rId41"/>
    <p:sldId id="301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4"/>
    <p:restoredTop sz="94647"/>
  </p:normalViewPr>
  <p:slideViewPr>
    <p:cSldViewPr snapToGrid="0" snapToObjects="1">
      <p:cViewPr varScale="1">
        <p:scale>
          <a:sx n="109" d="100"/>
          <a:sy n="109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0728-5E89-BF4E-BFAD-302BA4CDB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C1A81-EA06-FA4D-89CB-8263C5E9C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29A1-A2D4-904E-BC0F-96A2BDCD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C186D-518D-9C44-8F18-3DC9E7E7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AB512-7F83-DF4D-AD07-0DAA486E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2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4BDC-4548-0748-930F-505A4D2D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FB26F-07B7-534A-8403-D3D426EDC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653E-F09E-DE40-A9EC-E08556CC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BA92B-367C-4B40-A65C-25167220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C584E-C987-F342-9FF8-A7A00DF2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952CAD-73B6-8B48-AE33-7A5B8EC77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132E2-4B3E-284E-957E-7DDAE1EC6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2B64E-D85C-5D4A-B723-3E2470E7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90657-3416-F34E-AA10-FB605335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3E0A6-A3D2-814A-93A8-3E6E7558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84E2-A40C-424F-83A1-47D768E9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7FFE-648C-9C4B-8950-E4874AB96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5FE43-5BAE-8B44-B6F8-5C773D198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ACEF3-6F69-1D4F-B510-2CBA474BF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17B1B-900F-E243-8177-CBFAB87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4FD9-C337-C140-A1F2-F695CE03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C8F7-0073-8E46-B275-429987A2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B7060-54B7-D041-88CF-AA768710A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4730D-0A45-2D4A-8D03-E93BF098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4783-7556-1F45-8804-F302587E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6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06A6-5C7C-D74D-A504-69187160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5D198-FE40-184B-9A8F-A7A9D31D6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C0030-2FF4-1747-BC00-EEAE16F8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5191E-F8A4-7A4A-9274-99171EE4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9E477-CF1E-784C-BFFB-44726D90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0EE5E-5593-AF42-B564-F1E52DB7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624F3-A5F4-2A47-ABA5-57B023830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6E3D-B6D3-764A-BB7C-741F31CA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444F5-7DCC-0B4B-8637-E93E5983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6C338-A890-534E-B926-3278B1752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F3270-F088-7840-AFAD-35F85131E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6411F0-0D72-A645-8411-27AFA63A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B30A9-6BD1-CA41-8482-1A98BAF4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CCD9D-BE59-9046-B5F5-42DC45C7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5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D574-8DDF-B742-AFBE-4ED7430A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D20C2-4085-C242-8A56-5EC1A2ED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9B5A2-3CA3-BC49-BAC1-8FBE4935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E6F47-7AA7-0C41-A8BF-7236FF94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8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024FD-849B-8D4A-A69A-B49B7C05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6CE8C-DFA1-444D-9152-1E63FD9C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41C4-8CAA-B749-90EF-0E3A9D5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7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9B38-27B9-CD41-9120-E8E77CA0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E100-90AD-2D47-A420-4946A798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5D4A9-5BD7-9D48-AE7C-20D5A036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963D1-81A5-D848-800E-BA9F81E9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EA304-0C85-934C-BC1F-4E1E0B03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17D3E-5AC1-2149-85B5-EDC26BE2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786-990F-2743-815B-700DFEBC8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3E301-70B7-504A-B170-E18A989FB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A820D-7026-D245-B8A9-3A1F09A98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9FF97-B0E0-2443-8E1C-CA399E95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84D03-A283-9342-980A-B27C2304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05B16-B8F7-ED4C-B045-E8884784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ABC73-9E8A-D74D-9064-1972A9FB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23110-CB66-1341-82FB-B35CE7B51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B73F-781F-B24A-91E7-F0D72B1ED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C124A-20FF-B744-9F87-FDA38DB236E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F89EB-6F2D-EF4A-B7E5-16448977F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A12D8-3E05-054C-AFFC-9B4E80413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9BFDA-22B0-3849-B390-F8597DAEC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6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(null)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yu-dl/NLP_DL_Lecture_Not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EA6E-863B-E04F-B709-D0858872B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3706"/>
            <a:ext cx="9144000" cy="2387600"/>
          </a:xfrm>
        </p:spPr>
        <p:txBody>
          <a:bodyPr/>
          <a:lstStyle/>
          <a:p>
            <a:r>
              <a:rPr lang="en-US" dirty="0"/>
              <a:t>Recurrent neural networks</a:t>
            </a:r>
            <a:br>
              <a:rPr lang="en-US" dirty="0"/>
            </a:br>
            <a:r>
              <a:rPr lang="en-US" dirty="0"/>
              <a:t>for Sequence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A6ED7-2F2C-4D41-8962-22370238B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83380"/>
            <a:ext cx="9144000" cy="3034289"/>
          </a:xfrm>
        </p:spPr>
        <p:txBody>
          <a:bodyPr>
            <a:normAutofit/>
          </a:bodyPr>
          <a:lstStyle/>
          <a:p>
            <a:r>
              <a:rPr lang="en-US" dirty="0" err="1"/>
              <a:t>Kyunghyun</a:t>
            </a:r>
            <a:r>
              <a:rPr lang="en-US" dirty="0"/>
              <a:t> Cho</a:t>
            </a:r>
          </a:p>
          <a:p>
            <a:r>
              <a:rPr lang="en-US" dirty="0"/>
              <a:t>NYU (Courant and CDS)</a:t>
            </a:r>
          </a:p>
          <a:p>
            <a:r>
              <a:rPr lang="en-US" dirty="0"/>
              <a:t>Facebook AI Research</a:t>
            </a:r>
          </a:p>
          <a:p>
            <a:endParaRPr lang="en-US" dirty="0"/>
          </a:p>
          <a:p>
            <a:r>
              <a:rPr lang="en-US" i="1" dirty="0"/>
              <a:t>Slides prepared for the guest lecture at </a:t>
            </a:r>
            <a:br>
              <a:rPr lang="en-US" i="1" dirty="0"/>
            </a:br>
            <a:r>
              <a:rPr lang="en-US" i="1" dirty="0"/>
              <a:t>DS-GA 3001.001 Modeling Time Series Data </a:t>
            </a:r>
            <a:br>
              <a:rPr lang="en-US" i="1" dirty="0"/>
            </a:br>
            <a:r>
              <a:rPr lang="en-US" i="1" dirty="0"/>
              <a:t>by Prof. Cristina </a:t>
            </a:r>
            <a:r>
              <a:rPr lang="en-US" i="1" dirty="0" err="1"/>
              <a:t>Savin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                                               is a parametrized nonlinear function</a:t>
            </a:r>
          </a:p>
          <a:p>
            <a:r>
              <a:rPr lang="en-US" dirty="0"/>
              <a:t># of </a:t>
            </a:r>
            <a:r>
              <a:rPr lang="en-US" dirty="0" err="1"/>
              <a:t>pararameters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Controllable via </a:t>
            </a:r>
            <a:r>
              <a:rPr lang="en-US" i="1" dirty="0"/>
              <a:t>q</a:t>
            </a:r>
            <a:r>
              <a:rPr lang="en-US" dirty="0"/>
              <a:t>: model selection</a:t>
            </a:r>
          </a:p>
          <a:p>
            <a:pPr lvl="1"/>
            <a:r>
              <a:rPr lang="en-US" dirty="0"/>
              <a:t>Further save possible using </a:t>
            </a:r>
            <a:r>
              <a:rPr lang="en-US" i="1" dirty="0"/>
              <a:t>pooling</a:t>
            </a:r>
            <a:r>
              <a:rPr lang="en-US" dirty="0"/>
              <a:t> instead of </a:t>
            </a:r>
            <a:r>
              <a:rPr lang="en-US" i="1" dirty="0"/>
              <a:t>concatenation → </a:t>
            </a:r>
          </a:p>
          <a:p>
            <a:pPr lvl="1"/>
            <a:r>
              <a:rPr lang="en-US" dirty="0"/>
              <a:t>Even better with a </a:t>
            </a:r>
            <a:r>
              <a:rPr lang="en-US" i="1" dirty="0"/>
              <a:t>deep convolutional network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334224"/>
            <a:ext cx="5187411" cy="40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0BB3-DA2B-A948-8BC4-1D333730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907186"/>
            <a:ext cx="3649662" cy="39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A4140-FB6C-9440-8943-C3765D04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067" y="3432461"/>
            <a:ext cx="2845310" cy="363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38F21-892F-B043-A642-04BBD3F7B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474" y="4257676"/>
            <a:ext cx="1752597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7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7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Learning: Maximum Likelihood Estimation</a:t>
            </a:r>
          </a:p>
          <a:p>
            <a:pPr lvl="1"/>
            <a:r>
              <a:rPr lang="en-US" dirty="0"/>
              <a:t>Method of Moments: (generally) unavailable. Why?</a:t>
            </a:r>
          </a:p>
          <a:p>
            <a:pPr lvl="1"/>
            <a:r>
              <a:rPr lang="en-US" dirty="0"/>
              <a:t>In the case of continuous (unimodal) variables, </a:t>
            </a:r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is the mean of conditional Gaussian distribution: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In the case of discrete variables, </a:t>
            </a:r>
            <a:r>
              <a:rPr lang="en-US" i="1" dirty="0" err="1"/>
              <a:t>X</a:t>
            </a:r>
            <a:r>
              <a:rPr lang="en-US" i="1" baseline="-25000" dirty="0" err="1"/>
              <a:t>t</a:t>
            </a:r>
            <a:r>
              <a:rPr lang="en-US" dirty="0"/>
              <a:t> is a vector probabilities of conditional Categorical distribution: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191344"/>
            <a:ext cx="5187411" cy="408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89FA71-3490-334C-8FFC-D940A4DA3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22" y="4329108"/>
            <a:ext cx="6056923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91D93-963D-7B44-BF5B-6C3EEE861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722" y="5910257"/>
            <a:ext cx="5943604" cy="8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1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Learning: Maximum Likelihood Estimation</a:t>
            </a:r>
          </a:p>
          <a:p>
            <a:r>
              <a:rPr lang="en-US" dirty="0"/>
              <a:t>Gradient-based iterative optimization</a:t>
            </a:r>
          </a:p>
          <a:p>
            <a:pPr lvl="1"/>
            <a:r>
              <a:rPr lang="en-US" dirty="0"/>
              <a:t>Stochastic gradient descent for a large-scale problem</a:t>
            </a:r>
          </a:p>
          <a:p>
            <a:pPr lvl="1"/>
            <a:r>
              <a:rPr lang="en-US" dirty="0"/>
              <a:t>L-BFGS or conjugate gradient for a small-scale problem</a:t>
            </a:r>
          </a:p>
          <a:p>
            <a:pPr lvl="1"/>
            <a:r>
              <a:rPr lang="en-US" dirty="0"/>
              <a:t>Early stopping based on a validation set is crucial</a:t>
            </a:r>
          </a:p>
          <a:p>
            <a:pPr lvl="1"/>
            <a:r>
              <a:rPr lang="en-US" dirty="0"/>
              <a:t>Model selection (</a:t>
            </a:r>
            <a:r>
              <a:rPr lang="en-US" dirty="0" err="1"/>
              <a:t>hyperparameter</a:t>
            </a:r>
            <a:r>
              <a:rPr lang="en-US" dirty="0"/>
              <a:t> search) based on validation set is necessary</a:t>
            </a:r>
          </a:p>
          <a:p>
            <a:r>
              <a:rPr lang="en-US" dirty="0"/>
              <a:t>Gradient estimation via Backpropagation</a:t>
            </a:r>
          </a:p>
          <a:p>
            <a:pPr lvl="1"/>
            <a:r>
              <a:rPr lang="en-US" dirty="0"/>
              <a:t>Clever application of the chain rule of derivatives</a:t>
            </a:r>
          </a:p>
          <a:p>
            <a:pPr lvl="1"/>
            <a:r>
              <a:rPr lang="en-US" dirty="0"/>
              <a:t>Largely automated by reverse-mode auto-differentiation (exact)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50" y="2234205"/>
            <a:ext cx="5187411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8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i="1" dirty="0"/>
              <a:t>p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order Markov property</a:t>
            </a:r>
          </a:p>
          <a:p>
            <a:endParaRPr lang="en-US" dirty="0"/>
          </a:p>
          <a:p>
            <a:r>
              <a:rPr lang="en-US" b="1" dirty="0"/>
              <a:t>Very</a:t>
            </a:r>
            <a:r>
              <a:rPr lang="en-US" dirty="0"/>
              <a:t> convenient property allowing us to</a:t>
            </a:r>
          </a:p>
          <a:p>
            <a:pPr lvl="1"/>
            <a:r>
              <a:rPr lang="en-US" dirty="0" err="1"/>
              <a:t>Kalman</a:t>
            </a:r>
            <a:r>
              <a:rPr lang="en-US" dirty="0"/>
              <a:t> filtering/smoothing (Lecture 3)</a:t>
            </a:r>
          </a:p>
          <a:p>
            <a:pPr lvl="1"/>
            <a:r>
              <a:rPr lang="en-US" dirty="0"/>
              <a:t>Exact maximum-a-posteriori (MAP) inference: Viterbi algorithm (Lecture 5)</a:t>
            </a:r>
          </a:p>
          <a:p>
            <a:pPr lvl="1"/>
            <a:r>
              <a:rPr lang="en-US" dirty="0"/>
              <a:t>Exact marginalization (of latent variables): alpha-beta algorithm (Lecture 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50" y="2234205"/>
            <a:ext cx="5187411" cy="408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1DEC16-2239-3D44-A544-D57DF183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09" y="3255175"/>
            <a:ext cx="9551582" cy="4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23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280"/>
            <a:ext cx="10515600" cy="5232401"/>
          </a:xfrm>
        </p:spPr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order Markov property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-order Markov property and search: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DEC16-2239-3D44-A544-D57DF183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09" y="1983583"/>
            <a:ext cx="9551582" cy="414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B3C85-52EB-AC45-A6EA-D76C4128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5" y="2500313"/>
            <a:ext cx="1984400" cy="3571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075B8D-7341-C248-A67F-11A54DF8FB5D}"/>
              </a:ext>
            </a:extLst>
          </p:cNvPr>
          <p:cNvSpPr/>
          <p:nvPr/>
        </p:nvSpPr>
        <p:spPr>
          <a:xfrm>
            <a:off x="2434446" y="2857505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E24B28-FEC3-ED41-8D2F-99E08E34126D}"/>
              </a:ext>
            </a:extLst>
          </p:cNvPr>
          <p:cNvSpPr/>
          <p:nvPr/>
        </p:nvSpPr>
        <p:spPr>
          <a:xfrm>
            <a:off x="2434445" y="3316689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3D4B61-85F3-3841-9CFE-304DE95BBEC8}"/>
              </a:ext>
            </a:extLst>
          </p:cNvPr>
          <p:cNvSpPr/>
          <p:nvPr/>
        </p:nvSpPr>
        <p:spPr>
          <a:xfrm>
            <a:off x="2434445" y="3773889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D9A6E4-A3FD-6D49-B774-A3A76F524DFE}"/>
              </a:ext>
            </a:extLst>
          </p:cNvPr>
          <p:cNvSpPr/>
          <p:nvPr/>
        </p:nvSpPr>
        <p:spPr>
          <a:xfrm>
            <a:off x="2434446" y="4291412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604470-1162-ED40-8457-2821C9FFDACF}"/>
              </a:ext>
            </a:extLst>
          </p:cNvPr>
          <p:cNvSpPr/>
          <p:nvPr/>
        </p:nvSpPr>
        <p:spPr>
          <a:xfrm>
            <a:off x="2434445" y="47505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666E76F-A41A-364C-956A-532FE32DA1C2}"/>
              </a:ext>
            </a:extLst>
          </p:cNvPr>
          <p:cNvSpPr/>
          <p:nvPr/>
        </p:nvSpPr>
        <p:spPr>
          <a:xfrm>
            <a:off x="2434445" y="52077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D0FFFA-50CD-0545-A7D6-2F4E5292F6DE}"/>
              </a:ext>
            </a:extLst>
          </p:cNvPr>
          <p:cNvSpPr/>
          <p:nvPr/>
        </p:nvSpPr>
        <p:spPr>
          <a:xfrm>
            <a:off x="2436436" y="5725319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9E4EF2-E604-0A4E-B751-7A8AB79FFE5F}"/>
              </a:ext>
            </a:extLst>
          </p:cNvPr>
          <p:cNvSpPr/>
          <p:nvPr/>
        </p:nvSpPr>
        <p:spPr>
          <a:xfrm>
            <a:off x="2436435" y="6184503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B71DDD-E1DD-C244-B1FA-6B6F83DCB074}"/>
              </a:ext>
            </a:extLst>
          </p:cNvPr>
          <p:cNvSpPr/>
          <p:nvPr/>
        </p:nvSpPr>
        <p:spPr>
          <a:xfrm>
            <a:off x="2436435" y="6641703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FDD57-5C79-FD43-AF27-5F167994067A}"/>
              </a:ext>
            </a:extLst>
          </p:cNvPr>
          <p:cNvSpPr/>
          <p:nvPr/>
        </p:nvSpPr>
        <p:spPr>
          <a:xfrm>
            <a:off x="3281388" y="4291412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9BBFE8-E518-CA4E-9990-88CC461EA317}"/>
              </a:ext>
            </a:extLst>
          </p:cNvPr>
          <p:cNvSpPr/>
          <p:nvPr/>
        </p:nvSpPr>
        <p:spPr>
          <a:xfrm>
            <a:off x="3281387" y="47505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AD95CD-B34F-C14A-ADE9-22B818BA1776}"/>
              </a:ext>
            </a:extLst>
          </p:cNvPr>
          <p:cNvSpPr/>
          <p:nvPr/>
        </p:nvSpPr>
        <p:spPr>
          <a:xfrm>
            <a:off x="3281387" y="52077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B6A806-14C7-FD41-8452-364794AF3D9B}"/>
              </a:ext>
            </a:extLst>
          </p:cNvPr>
          <p:cNvSpPr/>
          <p:nvPr/>
        </p:nvSpPr>
        <p:spPr>
          <a:xfrm>
            <a:off x="4066630" y="47505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DBAB0-0794-8B4B-AC5B-19194D4A4F69}"/>
              </a:ext>
            </a:extLst>
          </p:cNvPr>
          <p:cNvSpPr/>
          <p:nvPr/>
        </p:nvSpPr>
        <p:spPr>
          <a:xfrm>
            <a:off x="4066629" y="5209780"/>
            <a:ext cx="385763" cy="38655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FAA9D0-29BC-0D40-9D81-BD3CFB94C72E}"/>
              </a:ext>
            </a:extLst>
          </p:cNvPr>
          <p:cNvSpPr/>
          <p:nvPr/>
        </p:nvSpPr>
        <p:spPr>
          <a:xfrm>
            <a:off x="4066629" y="5666980"/>
            <a:ext cx="385763" cy="38655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E571E9-75FD-1942-8FB7-FC6C411C1F0E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2820209" y="3050781"/>
            <a:ext cx="461179" cy="143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A1E7B5-58E5-114D-A70B-1C8D5B187407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2820208" y="3509965"/>
            <a:ext cx="461180" cy="97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9BAB1-EFFA-1740-AD7D-1FCC0F0F651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2820208" y="3967165"/>
            <a:ext cx="461180" cy="51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65040B-7606-D741-8323-15BE328D7129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>
            <a:off x="2820209" y="4484688"/>
            <a:ext cx="461178" cy="45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8A8D4C-7550-B94A-A659-66796E809CAF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>
            <a:off x="2820208" y="4943872"/>
            <a:ext cx="461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3F9AA4-C2D2-E24A-AE10-A01B3F6F9E26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 flipV="1">
            <a:off x="2820208" y="4943872"/>
            <a:ext cx="461179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7199D4-DBC0-904A-AFE1-F9F9AF5D4FE9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 flipV="1">
            <a:off x="2822199" y="5401072"/>
            <a:ext cx="459188" cy="517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956690-3917-C344-845A-AA55982C9439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2822198" y="5401072"/>
            <a:ext cx="459189" cy="97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B62F0E-B828-3849-9F6E-EF887453D95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2822198" y="5401072"/>
            <a:ext cx="459189" cy="143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DAC901-EE87-4248-AEA3-B03D55634AD6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3667151" y="4484688"/>
            <a:ext cx="399479" cy="45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CE62D2-93F1-CB42-A178-1DDB6AB2598F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>
            <a:off x="3667150" y="4943872"/>
            <a:ext cx="399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5C2C68-433E-3E4D-B7B5-1D764E5EF199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667150" y="4943872"/>
            <a:ext cx="39948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73670A9-C8A4-2F44-A6AF-0018490E5607}"/>
              </a:ext>
            </a:extLst>
          </p:cNvPr>
          <p:cNvSpPr/>
          <p:nvPr/>
        </p:nvSpPr>
        <p:spPr>
          <a:xfrm>
            <a:off x="6894122" y="2857505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E93E145-B557-C94B-8224-2586710F5232}"/>
              </a:ext>
            </a:extLst>
          </p:cNvPr>
          <p:cNvSpPr/>
          <p:nvPr/>
        </p:nvSpPr>
        <p:spPr>
          <a:xfrm>
            <a:off x="6894121" y="3316689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8B8500-9DD6-E146-BA84-2B48B3DB38EC}"/>
              </a:ext>
            </a:extLst>
          </p:cNvPr>
          <p:cNvSpPr/>
          <p:nvPr/>
        </p:nvSpPr>
        <p:spPr>
          <a:xfrm>
            <a:off x="6894121" y="3773889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60BB8B4-CF95-D94A-8ACD-9A2DD7726A5A}"/>
              </a:ext>
            </a:extLst>
          </p:cNvPr>
          <p:cNvSpPr/>
          <p:nvPr/>
        </p:nvSpPr>
        <p:spPr>
          <a:xfrm>
            <a:off x="6894122" y="4291412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9351CC3-4EE4-E941-834E-C068A09FD087}"/>
              </a:ext>
            </a:extLst>
          </p:cNvPr>
          <p:cNvSpPr/>
          <p:nvPr/>
        </p:nvSpPr>
        <p:spPr>
          <a:xfrm>
            <a:off x="6894121" y="4750596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B9B88FF-9CCC-C049-8A50-6BEE479725C9}"/>
              </a:ext>
            </a:extLst>
          </p:cNvPr>
          <p:cNvSpPr/>
          <p:nvPr/>
        </p:nvSpPr>
        <p:spPr>
          <a:xfrm>
            <a:off x="6894121" y="5207796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1434806-EB72-9148-BA02-CB41F2DB3BCE}"/>
              </a:ext>
            </a:extLst>
          </p:cNvPr>
          <p:cNvSpPr/>
          <p:nvPr/>
        </p:nvSpPr>
        <p:spPr>
          <a:xfrm>
            <a:off x="6896112" y="5725319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7378A06-0E38-9B45-B798-615C7D101F0F}"/>
              </a:ext>
            </a:extLst>
          </p:cNvPr>
          <p:cNvSpPr/>
          <p:nvPr/>
        </p:nvSpPr>
        <p:spPr>
          <a:xfrm>
            <a:off x="6896111" y="6184503"/>
            <a:ext cx="385763" cy="386551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D99D69A-EB12-3641-B645-E3200769C34E}"/>
              </a:ext>
            </a:extLst>
          </p:cNvPr>
          <p:cNvSpPr/>
          <p:nvPr/>
        </p:nvSpPr>
        <p:spPr>
          <a:xfrm>
            <a:off x="6896111" y="6641703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6C113F0-BFC4-7E44-B7E7-6AC07D530306}"/>
              </a:ext>
            </a:extLst>
          </p:cNvPr>
          <p:cNvSpPr/>
          <p:nvPr/>
        </p:nvSpPr>
        <p:spPr>
          <a:xfrm>
            <a:off x="7741064" y="4291412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32802C7-EA3D-784A-B611-C5F8910B39B4}"/>
              </a:ext>
            </a:extLst>
          </p:cNvPr>
          <p:cNvSpPr/>
          <p:nvPr/>
        </p:nvSpPr>
        <p:spPr>
          <a:xfrm>
            <a:off x="7741063" y="47505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3430A02-3198-D84A-B376-2065A55DAECD}"/>
              </a:ext>
            </a:extLst>
          </p:cNvPr>
          <p:cNvSpPr/>
          <p:nvPr/>
        </p:nvSpPr>
        <p:spPr>
          <a:xfrm>
            <a:off x="7741063" y="52077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753153-370E-DC48-B6AC-DBA0494BA396}"/>
              </a:ext>
            </a:extLst>
          </p:cNvPr>
          <p:cNvSpPr/>
          <p:nvPr/>
        </p:nvSpPr>
        <p:spPr>
          <a:xfrm>
            <a:off x="8526306" y="4750596"/>
            <a:ext cx="385763" cy="3865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27CD36E-0B79-5842-8288-7B664EDF518D}"/>
              </a:ext>
            </a:extLst>
          </p:cNvPr>
          <p:cNvSpPr/>
          <p:nvPr/>
        </p:nvSpPr>
        <p:spPr>
          <a:xfrm>
            <a:off x="8526305" y="5209780"/>
            <a:ext cx="385763" cy="38655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610F43B-C1FB-0C45-9C5B-890B6C0FA11B}"/>
              </a:ext>
            </a:extLst>
          </p:cNvPr>
          <p:cNvSpPr/>
          <p:nvPr/>
        </p:nvSpPr>
        <p:spPr>
          <a:xfrm>
            <a:off x="8526305" y="5666980"/>
            <a:ext cx="385763" cy="38655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6BD4DB-DED4-B840-A0D5-36AA1E1BAF5E}"/>
              </a:ext>
            </a:extLst>
          </p:cNvPr>
          <p:cNvCxnSpPr>
            <a:cxnSpLocks/>
            <a:stCxn id="64" idx="6"/>
            <a:endCxn id="73" idx="2"/>
          </p:cNvCxnSpPr>
          <p:nvPr/>
        </p:nvCxnSpPr>
        <p:spPr>
          <a:xfrm>
            <a:off x="7279885" y="3050781"/>
            <a:ext cx="461179" cy="143390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19F4E5A-0E8B-114E-B720-4DC6BAFDEE29}"/>
              </a:ext>
            </a:extLst>
          </p:cNvPr>
          <p:cNvCxnSpPr>
            <a:cxnSpLocks/>
            <a:stCxn id="65" idx="6"/>
            <a:endCxn id="73" idx="2"/>
          </p:cNvCxnSpPr>
          <p:nvPr/>
        </p:nvCxnSpPr>
        <p:spPr>
          <a:xfrm>
            <a:off x="7279884" y="3509965"/>
            <a:ext cx="461180" cy="97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70EBC93-D12B-CA43-A9B5-3D165968915F}"/>
              </a:ext>
            </a:extLst>
          </p:cNvPr>
          <p:cNvCxnSpPr>
            <a:cxnSpLocks/>
            <a:stCxn id="66" idx="6"/>
            <a:endCxn id="73" idx="2"/>
          </p:cNvCxnSpPr>
          <p:nvPr/>
        </p:nvCxnSpPr>
        <p:spPr>
          <a:xfrm>
            <a:off x="7279884" y="3967165"/>
            <a:ext cx="461180" cy="51752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1A93BC-80CA-5A45-A63F-5CDA64697447}"/>
              </a:ext>
            </a:extLst>
          </p:cNvPr>
          <p:cNvCxnSpPr>
            <a:cxnSpLocks/>
            <a:stCxn id="67" idx="6"/>
            <a:endCxn id="74" idx="2"/>
          </p:cNvCxnSpPr>
          <p:nvPr/>
        </p:nvCxnSpPr>
        <p:spPr>
          <a:xfrm>
            <a:off x="7279885" y="4484688"/>
            <a:ext cx="461178" cy="45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C8C197D-A4C1-8549-A3BD-2D8F7B54A541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>
          <a:xfrm>
            <a:off x="7279884" y="4943872"/>
            <a:ext cx="46117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0C5CA4-86B7-F940-95ED-9F1F2CEA6AA6}"/>
              </a:ext>
            </a:extLst>
          </p:cNvPr>
          <p:cNvCxnSpPr>
            <a:cxnSpLocks/>
            <a:stCxn id="69" idx="6"/>
            <a:endCxn id="74" idx="2"/>
          </p:cNvCxnSpPr>
          <p:nvPr/>
        </p:nvCxnSpPr>
        <p:spPr>
          <a:xfrm flipV="1">
            <a:off x="7279884" y="4943872"/>
            <a:ext cx="461179" cy="4572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8D9A144-4CEC-8641-AB7D-9BEA87D4F935}"/>
              </a:ext>
            </a:extLst>
          </p:cNvPr>
          <p:cNvCxnSpPr>
            <a:cxnSpLocks/>
            <a:stCxn id="70" idx="6"/>
            <a:endCxn id="75" idx="2"/>
          </p:cNvCxnSpPr>
          <p:nvPr/>
        </p:nvCxnSpPr>
        <p:spPr>
          <a:xfrm flipV="1">
            <a:off x="7281875" y="5401072"/>
            <a:ext cx="459188" cy="51752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CC24C50-2964-6A4C-AC91-C0DC106851F2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 flipV="1">
            <a:off x="7281874" y="5401072"/>
            <a:ext cx="459189" cy="97670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F60EBC2-A0B9-984D-83E9-280EF694A915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 flipV="1">
            <a:off x="7281874" y="5401072"/>
            <a:ext cx="459189" cy="143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3D8738E-A368-4F45-9330-F8CEF3A1DC68}"/>
              </a:ext>
            </a:extLst>
          </p:cNvPr>
          <p:cNvCxnSpPr>
            <a:cxnSpLocks/>
            <a:stCxn id="73" idx="6"/>
            <a:endCxn id="76" idx="2"/>
          </p:cNvCxnSpPr>
          <p:nvPr/>
        </p:nvCxnSpPr>
        <p:spPr>
          <a:xfrm>
            <a:off x="8126827" y="4484688"/>
            <a:ext cx="399479" cy="45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EF38E8C-1196-C24D-823A-099288DFE822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8126826" y="4943872"/>
            <a:ext cx="399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3ACD2A-1131-D841-8DD9-DA01E97153B8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 flipV="1">
            <a:off x="8126826" y="4943872"/>
            <a:ext cx="39948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BC0D6FEF-2BEA-0847-8151-C617B35EA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93" y="3290096"/>
            <a:ext cx="1254035" cy="41115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00B7262-627D-074C-B1DF-4A956576CE4D}"/>
              </a:ext>
            </a:extLst>
          </p:cNvPr>
          <p:cNvSpPr txBox="1"/>
          <p:nvPr/>
        </p:nvSpPr>
        <p:spPr>
          <a:xfrm>
            <a:off x="5328810" y="4750596"/>
            <a:ext cx="755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vs.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D06A1F44-B130-0646-9578-2135959B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514" y="3301434"/>
            <a:ext cx="1445822" cy="4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i="1" dirty="0"/>
              <a:t>p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order Markov property</a:t>
            </a:r>
          </a:p>
          <a:p>
            <a:endParaRPr lang="en-US" dirty="0"/>
          </a:p>
          <a:p>
            <a:r>
              <a:rPr lang="en-US" dirty="0"/>
              <a:t>Convenient, but useful?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In South Korea, which has recently restarted a conversation with North, most of residents speak ________.</a:t>
            </a:r>
          </a:p>
          <a:p>
            <a:r>
              <a:rPr lang="en-US" i="1" dirty="0"/>
              <a:t>p</a:t>
            </a:r>
            <a:r>
              <a:rPr lang="en-US" dirty="0"/>
              <a:t> must be large (&gt;= 14 above) to capture long-term dependencies.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50" y="2234205"/>
            <a:ext cx="5187411" cy="408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1DEC16-2239-3D44-A544-D57DF183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09" y="3255175"/>
            <a:ext cx="9551582" cy="41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Can we make </a:t>
            </a:r>
            <a:r>
              <a:rPr lang="en-US" i="1" dirty="0"/>
              <a:t>p</a:t>
            </a:r>
            <a:r>
              <a:rPr lang="en-US" dirty="0"/>
              <a:t> infinitely large?</a:t>
            </a:r>
          </a:p>
          <a:p>
            <a:endParaRPr lang="en-US" dirty="0"/>
          </a:p>
          <a:p>
            <a:r>
              <a:rPr lang="en-US" dirty="0"/>
              <a:t>Two (conceptual) stages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(Recursive) Summarization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50" y="2234205"/>
            <a:ext cx="5187411" cy="408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50" y="3300411"/>
            <a:ext cx="4800606" cy="3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5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Summarization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a prefix (partial sequence) and return a single </a:t>
            </a:r>
            <a:r>
              <a:rPr lang="en-US" i="1" dirty="0"/>
              <a:t>hidden</a:t>
            </a:r>
            <a:r>
              <a:rPr lang="en-US" dirty="0"/>
              <a:t> vector</a:t>
            </a:r>
          </a:p>
          <a:p>
            <a:r>
              <a:rPr lang="en-US" dirty="0"/>
              <a:t>The hidden vectors summarizes the prefix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5246E6-39EF-394E-AC61-C918FBB759C7}"/>
              </a:ext>
            </a:extLst>
          </p:cNvPr>
          <p:cNvSpPr/>
          <p:nvPr/>
        </p:nvSpPr>
        <p:spPr>
          <a:xfrm>
            <a:off x="3560436" y="252783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A2B947-1959-9349-AE78-57B1535204BF}"/>
              </a:ext>
            </a:extLst>
          </p:cNvPr>
          <p:cNvSpPr/>
          <p:nvPr/>
        </p:nvSpPr>
        <p:spPr>
          <a:xfrm>
            <a:off x="4896785" y="252783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A8904D-773C-D947-9C29-08A27162CC9C}"/>
              </a:ext>
            </a:extLst>
          </p:cNvPr>
          <p:cNvSpPr/>
          <p:nvPr/>
        </p:nvSpPr>
        <p:spPr>
          <a:xfrm>
            <a:off x="6233134" y="252783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804F1-8A3D-F64A-9621-D740E874590A}"/>
              </a:ext>
            </a:extLst>
          </p:cNvPr>
          <p:cNvSpPr/>
          <p:nvPr/>
        </p:nvSpPr>
        <p:spPr>
          <a:xfrm>
            <a:off x="3511142" y="363140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3CDF94-DD19-FD42-8F12-DB85778EF70F}"/>
              </a:ext>
            </a:extLst>
          </p:cNvPr>
          <p:cNvSpPr/>
          <p:nvPr/>
        </p:nvSpPr>
        <p:spPr>
          <a:xfrm>
            <a:off x="2507923" y="2988065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F9E195-0213-614E-AF76-A142D1EC9668}"/>
              </a:ext>
            </a:extLst>
          </p:cNvPr>
          <p:cNvSpPr/>
          <p:nvPr/>
        </p:nvSpPr>
        <p:spPr>
          <a:xfrm>
            <a:off x="4848855" y="363140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69F46C-7876-5B44-8967-A7834F25B412}"/>
              </a:ext>
            </a:extLst>
          </p:cNvPr>
          <p:cNvSpPr/>
          <p:nvPr/>
        </p:nvSpPr>
        <p:spPr>
          <a:xfrm>
            <a:off x="6186568" y="363140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400C94C-6088-BA4F-B15C-DD5329E92CDA}"/>
              </a:ext>
            </a:extLst>
          </p:cNvPr>
          <p:cNvCxnSpPr>
            <a:endCxn id="11" idx="0"/>
          </p:cNvCxnSpPr>
          <p:nvPr/>
        </p:nvCxnSpPr>
        <p:spPr>
          <a:xfrm>
            <a:off x="3000374" y="3223340"/>
            <a:ext cx="845812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CA081A61-44EB-4347-A47F-D2625E7CB02D}"/>
              </a:ext>
            </a:extLst>
          </p:cNvPr>
          <p:cNvCxnSpPr>
            <a:cxnSpLocks/>
          </p:cNvCxnSpPr>
          <p:nvPr/>
        </p:nvCxnSpPr>
        <p:spPr>
          <a:xfrm>
            <a:off x="3000374" y="3223340"/>
            <a:ext cx="2183525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30AF642-AB99-F742-AD75-87B37FA1C3E6}"/>
              </a:ext>
            </a:extLst>
          </p:cNvPr>
          <p:cNvCxnSpPr>
            <a:cxnSpLocks/>
          </p:cNvCxnSpPr>
          <p:nvPr/>
        </p:nvCxnSpPr>
        <p:spPr>
          <a:xfrm>
            <a:off x="3000374" y="3223340"/>
            <a:ext cx="3521238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151E27C-4B58-AD4E-86F0-DF8DC0CF1A5C}"/>
              </a:ext>
            </a:extLst>
          </p:cNvPr>
          <p:cNvCxnSpPr>
            <a:cxnSpLocks/>
            <a:stCxn id="13" idx="4"/>
            <a:endCxn id="11" idx="0"/>
          </p:cNvCxnSpPr>
          <p:nvPr/>
        </p:nvCxnSpPr>
        <p:spPr>
          <a:xfrm rot="5400000">
            <a:off x="3580154" y="3365369"/>
            <a:ext cx="53206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62ED9BA-151C-2B41-8B7B-AFF00430D3E1}"/>
              </a:ext>
            </a:extLst>
          </p:cNvPr>
          <p:cNvCxnSpPr>
            <a:cxnSpLocks/>
            <a:stCxn id="14" idx="4"/>
          </p:cNvCxnSpPr>
          <p:nvPr/>
        </p:nvCxnSpPr>
        <p:spPr>
          <a:xfrm rot="16200000" flipH="1">
            <a:off x="4917185" y="3364687"/>
            <a:ext cx="532064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087F1FB-EC09-804C-8786-7630D804EB3B}"/>
              </a:ext>
            </a:extLst>
          </p:cNvPr>
          <p:cNvCxnSpPr>
            <a:cxnSpLocks/>
            <a:stCxn id="15" idx="4"/>
          </p:cNvCxnSpPr>
          <p:nvPr/>
        </p:nvCxnSpPr>
        <p:spPr>
          <a:xfrm rot="16200000" flipH="1">
            <a:off x="6254216" y="3364005"/>
            <a:ext cx="532064" cy="2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7C0D89-6A54-8049-88AE-25621DC34A63}"/>
              </a:ext>
            </a:extLst>
          </p:cNvPr>
          <p:cNvSpPr/>
          <p:nvPr/>
        </p:nvSpPr>
        <p:spPr>
          <a:xfrm>
            <a:off x="4827057" y="4568099"/>
            <a:ext cx="710956" cy="3396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POOL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A16FCC24-5A48-2C44-9F0B-F95DFD783575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4310330" y="3695893"/>
            <a:ext cx="408061" cy="1336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EEFE958-6DA0-1244-9656-BDCF1BAC996E}"/>
              </a:ext>
            </a:extLst>
          </p:cNvPr>
          <p:cNvCxnSpPr>
            <a:cxnSpLocks/>
          </p:cNvCxnSpPr>
          <p:nvPr/>
        </p:nvCxnSpPr>
        <p:spPr>
          <a:xfrm rot="5400000">
            <a:off x="4979187" y="4363386"/>
            <a:ext cx="408061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AF4D4C0-93A8-4548-9438-354A97B1825E}"/>
              </a:ext>
            </a:extLst>
          </p:cNvPr>
          <p:cNvCxnSpPr>
            <a:cxnSpLocks/>
          </p:cNvCxnSpPr>
          <p:nvPr/>
        </p:nvCxnSpPr>
        <p:spPr>
          <a:xfrm rot="5400000">
            <a:off x="5648044" y="3694530"/>
            <a:ext cx="408061" cy="13390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C19AD41-3070-C44C-8F44-C37D1A3EE504}"/>
              </a:ext>
            </a:extLst>
          </p:cNvPr>
          <p:cNvSpPr/>
          <p:nvPr/>
        </p:nvSpPr>
        <p:spPr>
          <a:xfrm>
            <a:off x="8425656" y="3625048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860A4F-E23A-6D47-82DF-6A5BF6D019F3}"/>
              </a:ext>
            </a:extLst>
          </p:cNvPr>
          <p:cNvSpPr/>
          <p:nvPr/>
        </p:nvSpPr>
        <p:spPr>
          <a:xfrm>
            <a:off x="9471656" y="4497802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2DD5C-377D-5641-94E9-064F6A20DDF0}"/>
              </a:ext>
            </a:extLst>
          </p:cNvPr>
          <p:cNvGrpSpPr/>
          <p:nvPr/>
        </p:nvGrpSpPr>
        <p:grpSpPr>
          <a:xfrm>
            <a:off x="2337115" y="2482905"/>
            <a:ext cx="5408695" cy="2607478"/>
            <a:chOff x="2337115" y="2268585"/>
            <a:chExt cx="5408695" cy="260747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6618E6-C82E-0B47-B1CA-7C08BB11E73C}"/>
                </a:ext>
              </a:extLst>
            </p:cNvPr>
            <p:cNvSpPr/>
            <p:nvPr/>
          </p:nvSpPr>
          <p:spPr>
            <a:xfrm>
              <a:off x="3371850" y="2268585"/>
              <a:ext cx="3642213" cy="1846215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7B77DB-FEE4-C746-B7E1-A11BC6ACB95C}"/>
                </a:ext>
              </a:extLst>
            </p:cNvPr>
            <p:cNvSpPr/>
            <p:nvPr/>
          </p:nvSpPr>
          <p:spPr>
            <a:xfrm>
              <a:off x="2337115" y="2667084"/>
              <a:ext cx="1034735" cy="86193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94D422-A5D0-0F44-A34B-BF1CE80999CA}"/>
                </a:ext>
              </a:extLst>
            </p:cNvPr>
            <p:cNvSpPr/>
            <p:nvPr/>
          </p:nvSpPr>
          <p:spPr>
            <a:xfrm>
              <a:off x="4627325" y="4116877"/>
              <a:ext cx="3118485" cy="759186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7E43B6E-F620-5D4C-997A-707F57C75320}"/>
              </a:ext>
            </a:extLst>
          </p:cNvPr>
          <p:cNvCxnSpPr>
            <a:cxnSpLocks/>
          </p:cNvCxnSpPr>
          <p:nvPr/>
        </p:nvCxnSpPr>
        <p:spPr>
          <a:xfrm rot="10800000">
            <a:off x="8760700" y="4153685"/>
            <a:ext cx="710956" cy="5793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75FC67E-3C0B-8044-8F40-00A1287E9D40}"/>
              </a:ext>
            </a:extLst>
          </p:cNvPr>
          <p:cNvSpPr/>
          <p:nvPr/>
        </p:nvSpPr>
        <p:spPr>
          <a:xfrm>
            <a:off x="8474949" y="2527836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DF65280-D377-A84F-9321-F05122B59D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97844" y="3362191"/>
            <a:ext cx="525712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5C0B150-3667-CF44-906B-5600C8482220}"/>
              </a:ext>
            </a:extLst>
          </p:cNvPr>
          <p:cNvSpPr/>
          <p:nvPr/>
        </p:nvSpPr>
        <p:spPr>
          <a:xfrm>
            <a:off x="6855313" y="4568098"/>
            <a:ext cx="722854" cy="339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tanh</a:t>
            </a:r>
            <a:endParaRPr lang="en-US" dirty="0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2A174D11-0AF3-134D-9F33-6F371D00081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538013" y="4737935"/>
            <a:ext cx="130222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CFD53AC-DE6A-A747-B2DF-1EF38CC59D15}"/>
              </a:ext>
            </a:extLst>
          </p:cNvPr>
          <p:cNvCxnSpPr>
            <a:cxnSpLocks/>
          </p:cNvCxnSpPr>
          <p:nvPr/>
        </p:nvCxnSpPr>
        <p:spPr>
          <a:xfrm flipV="1">
            <a:off x="7578167" y="4153685"/>
            <a:ext cx="1182533" cy="5842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90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Recursive summarization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Initialization 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Recursion</a:t>
            </a:r>
          </a:p>
          <a:p>
            <a:pPr marL="457200" lvl="1" indent="0">
              <a:buNone/>
            </a:pPr>
            <a:r>
              <a:rPr lang="en-US" sz="2800" dirty="0"/>
              <a:t> </a:t>
            </a:r>
          </a:p>
          <a:p>
            <a:r>
              <a:rPr lang="en-US" dirty="0"/>
              <a:t>      summarizes the entire prefix from the beginning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1B88F-C6AE-FD47-B44C-C17D0C1F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887" y="2762696"/>
            <a:ext cx="727238" cy="248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00014-8CB5-8C45-8164-E185893D8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587" y="3158776"/>
            <a:ext cx="3364711" cy="3857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83E5F3-70B2-B542-98A2-C134828B7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72" y="3656125"/>
            <a:ext cx="692934" cy="2370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C4DBE91-9C71-9044-9C97-DF06C02F2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587" y="4047948"/>
            <a:ext cx="4800604" cy="3857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BAAA719-811E-064E-9C09-32F3549FC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86" y="4541837"/>
            <a:ext cx="342901" cy="365761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BA78745-FC55-1F48-ABDF-C4FE88082282}"/>
              </a:ext>
            </a:extLst>
          </p:cNvPr>
          <p:cNvSpPr/>
          <p:nvPr/>
        </p:nvSpPr>
        <p:spPr>
          <a:xfrm>
            <a:off x="3421062" y="597189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379BFA-B89C-B74D-AEC1-3045FE4549ED}"/>
              </a:ext>
            </a:extLst>
          </p:cNvPr>
          <p:cNvSpPr/>
          <p:nvPr/>
        </p:nvSpPr>
        <p:spPr>
          <a:xfrm>
            <a:off x="4601297" y="597189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252FB97-7A3D-C34C-8435-CFD1DF4490BC}"/>
              </a:ext>
            </a:extLst>
          </p:cNvPr>
          <p:cNvSpPr/>
          <p:nvPr/>
        </p:nvSpPr>
        <p:spPr>
          <a:xfrm>
            <a:off x="5781532" y="597189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9B6199-3B87-3B4C-8AD8-DD21702EC969}"/>
              </a:ext>
            </a:extLst>
          </p:cNvPr>
          <p:cNvSpPr/>
          <p:nvPr/>
        </p:nvSpPr>
        <p:spPr>
          <a:xfrm>
            <a:off x="3421062" y="508272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AE26070-C383-E044-88BB-5E633E1F1AAA}"/>
              </a:ext>
            </a:extLst>
          </p:cNvPr>
          <p:cNvSpPr/>
          <p:nvPr/>
        </p:nvSpPr>
        <p:spPr>
          <a:xfrm>
            <a:off x="6961767" y="597189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C7E5D2-7663-CC49-B5CE-4B70A9B6CD34}"/>
              </a:ext>
            </a:extLst>
          </p:cNvPr>
          <p:cNvSpPr/>
          <p:nvPr/>
        </p:nvSpPr>
        <p:spPr>
          <a:xfrm>
            <a:off x="4601297" y="508272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E4F436-178E-FC42-A7EA-3A87151D64D4}"/>
              </a:ext>
            </a:extLst>
          </p:cNvPr>
          <p:cNvSpPr/>
          <p:nvPr/>
        </p:nvSpPr>
        <p:spPr>
          <a:xfrm>
            <a:off x="5781532" y="508272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12786B-499A-FC42-AB20-C83168554B9B}"/>
              </a:ext>
            </a:extLst>
          </p:cNvPr>
          <p:cNvSpPr/>
          <p:nvPr/>
        </p:nvSpPr>
        <p:spPr>
          <a:xfrm>
            <a:off x="6961767" y="509338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741E4F-0C0B-234B-8447-C9583DEC3247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3706812" y="5557285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9D5596-1BB4-E246-89F9-938B7DFE7407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4887047" y="5557285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A2EDAD-079B-D64A-A0DB-4A9A5F8CC39A}"/>
              </a:ext>
            </a:extLst>
          </p:cNvPr>
          <p:cNvCxnSpPr>
            <a:cxnSpLocks/>
          </p:cNvCxnSpPr>
          <p:nvPr/>
        </p:nvCxnSpPr>
        <p:spPr>
          <a:xfrm flipV="1">
            <a:off x="6067282" y="5557285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8AF694-C295-364D-984D-F930AF116F11}"/>
              </a:ext>
            </a:extLst>
          </p:cNvPr>
          <p:cNvCxnSpPr>
            <a:cxnSpLocks/>
          </p:cNvCxnSpPr>
          <p:nvPr/>
        </p:nvCxnSpPr>
        <p:spPr>
          <a:xfrm flipV="1">
            <a:off x="7247517" y="5557285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EFE27F-586F-E14C-AB4A-6118414B2323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>
            <a:off x="3992562" y="532000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22162-9E0E-8D45-984E-39515B1228CB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5172797" y="532000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F4CAAD-5E6A-3B49-9E2D-0DEA635965F8}"/>
              </a:ext>
            </a:extLst>
          </p:cNvPr>
          <p:cNvCxnSpPr>
            <a:cxnSpLocks/>
          </p:cNvCxnSpPr>
          <p:nvPr/>
        </p:nvCxnSpPr>
        <p:spPr>
          <a:xfrm>
            <a:off x="6353032" y="532000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21BB71E-FD37-1E40-BD7F-5212213609E8}"/>
              </a:ext>
            </a:extLst>
          </p:cNvPr>
          <p:cNvCxnSpPr>
            <a:cxnSpLocks/>
          </p:cNvCxnSpPr>
          <p:nvPr/>
        </p:nvCxnSpPr>
        <p:spPr>
          <a:xfrm>
            <a:off x="7533267" y="532000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1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Recursive summarization</a:t>
            </a:r>
          </a:p>
          <a:p>
            <a:r>
              <a:rPr lang="en-US" dirty="0"/>
              <a:t>Prediction: given the summary of a prefix, predict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BA78745-FC55-1F48-ABDF-C4FE88082282}"/>
              </a:ext>
            </a:extLst>
          </p:cNvPr>
          <p:cNvSpPr/>
          <p:nvPr/>
        </p:nvSpPr>
        <p:spPr>
          <a:xfrm>
            <a:off x="2618945" y="555140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379BFA-B89C-B74D-AEC1-3045FE4549ED}"/>
              </a:ext>
            </a:extLst>
          </p:cNvPr>
          <p:cNvSpPr/>
          <p:nvPr/>
        </p:nvSpPr>
        <p:spPr>
          <a:xfrm>
            <a:off x="4329834" y="555140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252FB97-7A3D-C34C-8435-CFD1DF4490BC}"/>
              </a:ext>
            </a:extLst>
          </p:cNvPr>
          <p:cNvSpPr/>
          <p:nvPr/>
        </p:nvSpPr>
        <p:spPr>
          <a:xfrm>
            <a:off x="6040722" y="555140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9B6199-3B87-3B4C-8AD8-DD21702EC969}"/>
              </a:ext>
            </a:extLst>
          </p:cNvPr>
          <p:cNvSpPr/>
          <p:nvPr/>
        </p:nvSpPr>
        <p:spPr>
          <a:xfrm>
            <a:off x="2618945" y="407600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AE26070-C383-E044-88BB-5E633E1F1AAA}"/>
              </a:ext>
            </a:extLst>
          </p:cNvPr>
          <p:cNvSpPr/>
          <p:nvPr/>
        </p:nvSpPr>
        <p:spPr>
          <a:xfrm>
            <a:off x="7751609" y="5540742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C7E5D2-7663-CC49-B5CE-4B70A9B6CD34}"/>
              </a:ext>
            </a:extLst>
          </p:cNvPr>
          <p:cNvSpPr/>
          <p:nvPr/>
        </p:nvSpPr>
        <p:spPr>
          <a:xfrm>
            <a:off x="4329834" y="407600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E4F436-178E-FC42-A7EA-3A87151D64D4}"/>
              </a:ext>
            </a:extLst>
          </p:cNvPr>
          <p:cNvSpPr/>
          <p:nvPr/>
        </p:nvSpPr>
        <p:spPr>
          <a:xfrm>
            <a:off x="6040722" y="407600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12786B-499A-FC42-AB20-C83168554B9B}"/>
              </a:ext>
            </a:extLst>
          </p:cNvPr>
          <p:cNvSpPr/>
          <p:nvPr/>
        </p:nvSpPr>
        <p:spPr>
          <a:xfrm>
            <a:off x="7751609" y="407600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741E4F-0C0B-234B-8447-C9583DEC3247}"/>
              </a:ext>
            </a:extLst>
          </p:cNvPr>
          <p:cNvCxnSpPr>
            <a:cxnSpLocks/>
            <a:stCxn id="39" idx="0"/>
            <a:endCxn id="43" idx="2"/>
          </p:cNvCxnSpPr>
          <p:nvPr/>
        </p:nvCxnSpPr>
        <p:spPr>
          <a:xfrm flipV="1">
            <a:off x="2904695" y="4550568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9D5596-1BB4-E246-89F9-938B7DFE7407}"/>
              </a:ext>
            </a:extLst>
          </p:cNvPr>
          <p:cNvCxnSpPr>
            <a:cxnSpLocks/>
            <a:stCxn id="40" idx="0"/>
            <a:endCxn id="46" idx="2"/>
          </p:cNvCxnSpPr>
          <p:nvPr/>
        </p:nvCxnSpPr>
        <p:spPr>
          <a:xfrm flipV="1">
            <a:off x="4615584" y="4550568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A2EDAD-079B-D64A-A0DB-4A9A5F8CC39A}"/>
              </a:ext>
            </a:extLst>
          </p:cNvPr>
          <p:cNvCxnSpPr>
            <a:cxnSpLocks/>
            <a:stCxn id="41" idx="0"/>
            <a:endCxn id="47" idx="2"/>
          </p:cNvCxnSpPr>
          <p:nvPr/>
        </p:nvCxnSpPr>
        <p:spPr>
          <a:xfrm flipV="1">
            <a:off x="6326472" y="4550568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8AF694-C295-364D-984D-F930AF116F11}"/>
              </a:ext>
            </a:extLst>
          </p:cNvPr>
          <p:cNvCxnSpPr>
            <a:cxnSpLocks/>
            <a:stCxn id="45" idx="0"/>
            <a:endCxn id="48" idx="2"/>
          </p:cNvCxnSpPr>
          <p:nvPr/>
        </p:nvCxnSpPr>
        <p:spPr>
          <a:xfrm flipV="1">
            <a:off x="8037359" y="4550568"/>
            <a:ext cx="0" cy="99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EFE27F-586F-E14C-AB4A-6118414B2323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>
            <a:off x="3190445" y="4313289"/>
            <a:ext cx="1139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22162-9E0E-8D45-984E-39515B1228CB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901334" y="4313289"/>
            <a:ext cx="113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F4CAAD-5E6A-3B49-9E2D-0DEA635965F8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6612222" y="4313289"/>
            <a:ext cx="1139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21BB71E-FD37-1E40-BD7F-5212213609E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8323109" y="4302627"/>
            <a:ext cx="608735" cy="10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99FCDD-7767-994F-92C4-1C354828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27" y="3278608"/>
            <a:ext cx="3459469" cy="360803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E394271C-78AA-2449-9FED-E36F25EEFFDC}"/>
              </a:ext>
            </a:extLst>
          </p:cNvPr>
          <p:cNvCxnSpPr>
            <a:cxnSpLocks/>
            <a:stCxn id="43" idx="3"/>
            <a:endCxn id="40" idx="2"/>
          </p:cNvCxnSpPr>
          <p:nvPr/>
        </p:nvCxnSpPr>
        <p:spPr>
          <a:xfrm>
            <a:off x="3190445" y="4313289"/>
            <a:ext cx="1139389" cy="1523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5BF8A655-5C90-2448-A9CD-12AD1A84111F}"/>
              </a:ext>
            </a:extLst>
          </p:cNvPr>
          <p:cNvCxnSpPr>
            <a:cxnSpLocks/>
            <a:stCxn id="46" idx="3"/>
            <a:endCxn id="41" idx="2"/>
          </p:cNvCxnSpPr>
          <p:nvPr/>
        </p:nvCxnSpPr>
        <p:spPr>
          <a:xfrm>
            <a:off x="4901334" y="4313289"/>
            <a:ext cx="1139388" cy="15238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2BC471EA-16C8-0C4C-A1C6-786482A3DC05}"/>
              </a:ext>
            </a:extLst>
          </p:cNvPr>
          <p:cNvCxnSpPr>
            <a:cxnSpLocks/>
            <a:stCxn id="47" idx="3"/>
            <a:endCxn id="45" idx="2"/>
          </p:cNvCxnSpPr>
          <p:nvPr/>
        </p:nvCxnSpPr>
        <p:spPr>
          <a:xfrm>
            <a:off x="6612222" y="4313289"/>
            <a:ext cx="1139387" cy="15132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B612EB6-099D-1741-A5F0-C0AEE50F5D18}"/>
              </a:ext>
            </a:extLst>
          </p:cNvPr>
          <p:cNvCxnSpPr>
            <a:cxnSpLocks/>
          </p:cNvCxnSpPr>
          <p:nvPr/>
        </p:nvCxnSpPr>
        <p:spPr>
          <a:xfrm>
            <a:off x="8323110" y="4313289"/>
            <a:ext cx="1139387" cy="15132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3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Lecture 2</a:t>
            </a:r>
          </a:p>
          <a:p>
            <a:r>
              <a:rPr lang="en-US" dirty="0"/>
              <a:t>AR(p) is defined as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linear process to describe a time series (or a sequence of vectors)</a:t>
            </a:r>
          </a:p>
          <a:p>
            <a:r>
              <a:rPr lang="en-US" dirty="0"/>
              <a:t>AR(1)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16922-3D92-0249-98EC-15F36F7A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61" y="2904348"/>
            <a:ext cx="7179478" cy="3857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D56B477-98E5-414A-B283-1521188D2112}"/>
              </a:ext>
            </a:extLst>
          </p:cNvPr>
          <p:cNvSpPr/>
          <p:nvPr/>
        </p:nvSpPr>
        <p:spPr>
          <a:xfrm>
            <a:off x="1991246" y="458419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1CE1FA-27DB-724D-AA3F-0FDF13BFA973}"/>
              </a:ext>
            </a:extLst>
          </p:cNvPr>
          <p:cNvSpPr/>
          <p:nvPr/>
        </p:nvSpPr>
        <p:spPr>
          <a:xfrm>
            <a:off x="3273721" y="4586300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AF9111-A9F7-5444-8C07-37D934EDAFDE}"/>
              </a:ext>
            </a:extLst>
          </p:cNvPr>
          <p:cNvSpPr/>
          <p:nvPr/>
        </p:nvSpPr>
        <p:spPr>
          <a:xfrm>
            <a:off x="4556196" y="458419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087BB3-79E0-1042-AD36-76E8B3051D62}"/>
              </a:ext>
            </a:extLst>
          </p:cNvPr>
          <p:cNvSpPr/>
          <p:nvPr/>
        </p:nvSpPr>
        <p:spPr>
          <a:xfrm>
            <a:off x="5838671" y="458419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193F5E-A760-8D4B-B015-CD0E7EB5BBAB}"/>
              </a:ext>
            </a:extLst>
          </p:cNvPr>
          <p:cNvSpPr/>
          <p:nvPr/>
        </p:nvSpPr>
        <p:spPr>
          <a:xfrm>
            <a:off x="7121146" y="458419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1A9264-3EA9-6043-8E8E-1BBDC940A054}"/>
              </a:ext>
            </a:extLst>
          </p:cNvPr>
          <p:cNvSpPr/>
          <p:nvPr/>
        </p:nvSpPr>
        <p:spPr>
          <a:xfrm>
            <a:off x="8374092" y="458419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E0A8A2-AAB8-DF47-9154-C3B33EFAE833}"/>
              </a:ext>
            </a:extLst>
          </p:cNvPr>
          <p:cNvSpPr/>
          <p:nvPr/>
        </p:nvSpPr>
        <p:spPr>
          <a:xfrm>
            <a:off x="2701864" y="529675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F50C9-A35A-2A4A-8F24-5D6A6E0CF078}"/>
              </a:ext>
            </a:extLst>
          </p:cNvPr>
          <p:cNvSpPr/>
          <p:nvPr/>
        </p:nvSpPr>
        <p:spPr>
          <a:xfrm>
            <a:off x="3984339" y="5298860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9EB92F-F4DB-CB4C-994C-307E6638ADF0}"/>
              </a:ext>
            </a:extLst>
          </p:cNvPr>
          <p:cNvSpPr/>
          <p:nvPr/>
        </p:nvSpPr>
        <p:spPr>
          <a:xfrm>
            <a:off x="5266814" y="529675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BA324F-D0B9-244A-A1FB-2F607CC1E751}"/>
              </a:ext>
            </a:extLst>
          </p:cNvPr>
          <p:cNvSpPr/>
          <p:nvPr/>
        </p:nvSpPr>
        <p:spPr>
          <a:xfrm>
            <a:off x="6549289" y="529675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66D228-7A71-E74F-B2CA-84C068BA5106}"/>
              </a:ext>
            </a:extLst>
          </p:cNvPr>
          <p:cNvSpPr/>
          <p:nvPr/>
        </p:nvSpPr>
        <p:spPr>
          <a:xfrm>
            <a:off x="7831764" y="529675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W</a:t>
            </a:r>
            <a:r>
              <a:rPr lang="en-US" sz="1400" baseline="-25000" dirty="0"/>
              <a:t>5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E2E7713-F9A2-6C40-B588-7DED846B5212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2562746" y="4869947"/>
            <a:ext cx="710975" cy="21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5F94DCB2-5D35-074A-8EB8-8E06D3AA893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845221" y="4869947"/>
            <a:ext cx="710975" cy="21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61268E8-D466-6046-8B26-242100AE43B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127696" y="4869947"/>
            <a:ext cx="71097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F024199-1A59-1044-845C-A0E5CE6BBBF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410171" y="4869947"/>
            <a:ext cx="71097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3CE83B4-6E45-6E4A-B1FD-F9BCC1AB00D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7692646" y="4869947"/>
            <a:ext cx="681446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3223A97-2004-8247-B689-B0B0BA4A182D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rot="5400000" flipH="1" flipV="1">
            <a:off x="2918314" y="4941351"/>
            <a:ext cx="424707" cy="286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29A8-188F-0B45-9988-D0B1B85EC038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rot="5400000" flipH="1" flipV="1">
            <a:off x="4198686" y="4941351"/>
            <a:ext cx="428913" cy="286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5C6329A-C389-B441-B388-7893956794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79058" y="4941351"/>
            <a:ext cx="428913" cy="286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765DDD4-C884-DA4F-B4F5-A9ED38D278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59430" y="4941351"/>
            <a:ext cx="428913" cy="286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DBA7F09-3564-5C42-9208-B671D148D1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39802" y="4941351"/>
            <a:ext cx="428913" cy="28610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881E550-A839-F546-9629-3DC13073F097}"/>
              </a:ext>
            </a:extLst>
          </p:cNvPr>
          <p:cNvCxnSpPr>
            <a:cxnSpLocks/>
          </p:cNvCxnSpPr>
          <p:nvPr/>
        </p:nvCxnSpPr>
        <p:spPr>
          <a:xfrm>
            <a:off x="8974764" y="4870714"/>
            <a:ext cx="71097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Learning: maximum likelihood estimation</a:t>
            </a:r>
          </a:p>
          <a:p>
            <a:r>
              <a:rPr lang="en-US" dirty="0"/>
              <a:t>Optimization: backpropagation through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Unroll the recurrent network over a given sequence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Compute the per-sequence log-likelihood</a:t>
            </a:r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endParaRPr lang="en-US" sz="2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Compute the gradient by backpropagation in this unrolled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BF96E2-4266-744D-B970-1C6F0C3F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862" y="4269576"/>
            <a:ext cx="5632975" cy="9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6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Backpropagation through time = how much influence does perturbation in the past have on the future?*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Per-lag derivative is</a:t>
            </a:r>
          </a:p>
          <a:p>
            <a:endParaRPr lang="en-US" dirty="0"/>
          </a:p>
          <a:p>
            <a:r>
              <a:rPr lang="en-US" dirty="0"/>
              <a:t>Hence,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4A1A5-71DE-9A41-8D02-0D48E836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3" y="3071813"/>
            <a:ext cx="3838573" cy="1033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4188F6-69B3-264C-8350-7834126AE9E3}"/>
              </a:ext>
            </a:extLst>
          </p:cNvPr>
          <p:cNvSpPr txBox="1"/>
          <p:nvPr/>
        </p:nvSpPr>
        <p:spPr>
          <a:xfrm>
            <a:off x="4329112" y="6500863"/>
            <a:ext cx="786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For simplicity, we consider </a:t>
            </a:r>
            <a:r>
              <a:rPr lang="en-US" i="1" dirty="0"/>
              <a:t>q</a:t>
            </a:r>
            <a:r>
              <a:rPr lang="en-US" dirty="0"/>
              <a:t>=</a:t>
            </a:r>
            <a:r>
              <a:rPr lang="en-US" i="1" dirty="0"/>
              <a:t>1</a:t>
            </a:r>
            <a:r>
              <a:rPr lang="en-US" dirty="0"/>
              <a:t>, although the argument easily generalizes to </a:t>
            </a:r>
            <a:r>
              <a:rPr lang="en-US" i="1" dirty="0"/>
              <a:t>q</a:t>
            </a:r>
            <a:r>
              <a:rPr lang="en-US" dirty="0"/>
              <a:t>&gt;</a:t>
            </a:r>
            <a:r>
              <a:rPr lang="en-US" i="1" dirty="0"/>
              <a:t>1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B50FF-C50F-6E44-A434-38FCA475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13" y="4249053"/>
            <a:ext cx="3009900" cy="813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89AEF-EF21-F946-87DC-C5226B8C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713" y="5483738"/>
            <a:ext cx="3543302" cy="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9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How much influence does perturbation in the past have on the future?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Recall Lecture 2 (the convergence of AR)</a:t>
            </a:r>
          </a:p>
          <a:p>
            <a:r>
              <a:rPr lang="en-US" dirty="0"/>
              <a:t>Exploding gradient, likely when </a:t>
            </a:r>
          </a:p>
          <a:p>
            <a:pPr lvl="1"/>
            <a:r>
              <a:rPr lang="en-US" dirty="0"/>
              <a:t>It’s actually fine with a finite </a:t>
            </a:r>
            <a:r>
              <a:rPr lang="en-US" i="1" dirty="0"/>
              <a:t>T</a:t>
            </a:r>
            <a:r>
              <a:rPr lang="en-US" dirty="0"/>
              <a:t>: We simply clip the norm of the gradient [</a:t>
            </a:r>
            <a:r>
              <a:rPr lang="en-US" dirty="0" err="1"/>
              <a:t>Pascanu</a:t>
            </a:r>
            <a:r>
              <a:rPr lang="en-US" dirty="0"/>
              <a:t> et al., 2013]</a:t>
            </a:r>
          </a:p>
          <a:p>
            <a:r>
              <a:rPr lang="en-US" b="1" dirty="0"/>
              <a:t>Vanishing gradient</a:t>
            </a:r>
            <a:r>
              <a:rPr lang="en-US" dirty="0"/>
              <a:t>, likely when             : either because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Learning has converged (near-zero gradient), 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There is no long-term dependency in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89AEF-EF21-F946-87DC-C5226B8C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49" y="2689879"/>
            <a:ext cx="3543302" cy="943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1A2DA-7E91-5C47-819A-487A824D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12" y="4205599"/>
            <a:ext cx="865187" cy="274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260E29-B278-6F4E-8629-1DD17D46B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924" y="5434323"/>
            <a:ext cx="868725" cy="2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AR(∞) </a:t>
            </a:r>
            <a:br>
              <a:rPr lang="en-US" dirty="0"/>
            </a:br>
            <a:r>
              <a:rPr lang="en-US" dirty="0"/>
              <a:t>- 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2"/>
            <a:ext cx="10515600" cy="5232401"/>
          </a:xfrm>
        </p:spPr>
        <p:txBody>
          <a:bodyPr>
            <a:normAutofit/>
          </a:bodyPr>
          <a:lstStyle/>
          <a:p>
            <a:r>
              <a:rPr lang="en-US" dirty="0"/>
              <a:t>Nonlinear AR(∞)</a:t>
            </a:r>
          </a:p>
          <a:p>
            <a:r>
              <a:rPr lang="en-US" dirty="0"/>
              <a:t>Vanishing gradient</a:t>
            </a:r>
            <a:endParaRPr lang="en-US" sz="3200" dirty="0"/>
          </a:p>
          <a:p>
            <a:r>
              <a:rPr lang="en-US" dirty="0"/>
              <a:t>Long short-term memory (LSTM, </a:t>
            </a:r>
            <a:r>
              <a:rPr lang="en-US" sz="2000" dirty="0" err="1"/>
              <a:t>Hochreiter&amp;Schmidhuber</a:t>
            </a:r>
            <a:r>
              <a:rPr lang="en-US" sz="2000" dirty="0"/>
              <a:t>, 1999</a:t>
            </a:r>
            <a:r>
              <a:rPr lang="en-US" dirty="0"/>
              <a:t>)</a:t>
            </a:r>
          </a:p>
          <a:p>
            <a:r>
              <a:rPr lang="en-US" dirty="0"/>
              <a:t>Gated recurrent units (GRU, </a:t>
            </a:r>
            <a:r>
              <a:rPr lang="en-US" sz="2000" dirty="0"/>
              <a:t>Cho et al., 2013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9D408-0251-3D4D-87DF-5D9BC15E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87" y="1728786"/>
            <a:ext cx="4800606" cy="385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E0370-AC38-2941-9DFA-E4B021E4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72" y="3823403"/>
            <a:ext cx="5009248" cy="2095502"/>
          </a:xfrm>
          <a:prstGeom prst="rect">
            <a:avLst/>
          </a:prstGeom>
        </p:spPr>
      </p:pic>
      <p:pic>
        <p:nvPicPr>
          <p:cNvPr id="1025" name="Picture 1" descr="page54image17669712">
            <a:extLst>
              <a:ext uri="{FF2B5EF4-FFF2-40B4-BE49-F238E27FC236}">
                <a16:creationId xmlns:a16="http://schemas.microsoft.com/office/drawing/2014/main" id="{32D23212-95BF-394B-B908-16465FFC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016" y="3284196"/>
            <a:ext cx="2260873" cy="31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4ADE0-C614-C243-A132-355277DC45A0}"/>
              </a:ext>
            </a:extLst>
          </p:cNvPr>
          <p:cNvSpPr txBox="1"/>
          <p:nvPr/>
        </p:nvSpPr>
        <p:spPr>
          <a:xfrm>
            <a:off x="4714875" y="6500863"/>
            <a:ext cx="7477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Due to time constraint, I refer you to my lecture note for more details.</a:t>
            </a:r>
          </a:p>
        </p:txBody>
      </p:sp>
    </p:spTree>
    <p:extLst>
      <p:ext uri="{BB962C8B-B14F-4D97-AF65-F5344CB8AC3E}">
        <p14:creationId xmlns:p14="http://schemas.microsoft.com/office/powerpoint/2010/main" val="402994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497"/>
            <a:ext cx="10515600" cy="1325563"/>
          </a:xfrm>
        </p:spPr>
        <p:txBody>
          <a:bodyPr/>
          <a:lstStyle/>
          <a:p>
            <a:r>
              <a:rPr lang="en-US" dirty="0"/>
              <a:t>Gaussian Process vs. Recurrent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598"/>
            <a:ext cx="10515600" cy="53488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Last week, you learn Gaussian Process.*</a:t>
            </a:r>
          </a:p>
          <a:p>
            <a:r>
              <a:rPr lang="en-US" dirty="0"/>
              <a:t>Similarities:</a:t>
            </a:r>
          </a:p>
          <a:p>
            <a:pPr lvl="1"/>
            <a:r>
              <a:rPr lang="en-US" dirty="0"/>
              <a:t>Both approaches can model nonlinear dynamics.</a:t>
            </a:r>
          </a:p>
          <a:p>
            <a:r>
              <a:rPr lang="en-US" dirty="0"/>
              <a:t>Differences:</a:t>
            </a:r>
          </a:p>
          <a:p>
            <a:pPr lvl="1"/>
            <a:r>
              <a:rPr lang="en-US" dirty="0"/>
              <a:t>GP enables exact inference on                                  unlike RNN.</a:t>
            </a:r>
          </a:p>
          <a:p>
            <a:pPr lvl="1"/>
            <a:r>
              <a:rPr lang="en-US" dirty="0"/>
              <a:t>Better uncertainty estimation with GP than with RNN.</a:t>
            </a:r>
          </a:p>
          <a:p>
            <a:pPr lvl="1"/>
            <a:r>
              <a:rPr lang="en-US" dirty="0"/>
              <a:t>GP requires you to choose an appropriate covariance function unlike RNN.</a:t>
            </a:r>
          </a:p>
          <a:p>
            <a:pPr lvl="1"/>
            <a:r>
              <a:rPr lang="en-US" dirty="0"/>
              <a:t>GP scales </a:t>
            </a:r>
            <a:r>
              <a:rPr lang="en-US" dirty="0" err="1"/>
              <a:t>quadratically</a:t>
            </a:r>
            <a:r>
              <a:rPr lang="en-US" dirty="0"/>
              <a:t> </a:t>
            </a:r>
            <a:r>
              <a:rPr lang="en-US" dirty="0" err="1"/>
              <a:t>w.r.t</a:t>
            </a:r>
            <a:r>
              <a:rPr lang="en-US" dirty="0"/>
              <a:t>. data points, while RNN has constant time computation (excluding training).</a:t>
            </a:r>
          </a:p>
          <a:p>
            <a:pPr lvl="1"/>
            <a:r>
              <a:rPr lang="en-US" dirty="0"/>
              <a:t>GP works with continuous variables, while RNN does with both continuous and discrete variables (sometimes their mix as well).</a:t>
            </a:r>
          </a:p>
          <a:p>
            <a:pPr lvl="1"/>
            <a:r>
              <a:rPr lang="en-US" dirty="0"/>
              <a:t>RNN is more flexible in terms of input and output (see next slides)</a:t>
            </a:r>
          </a:p>
          <a:p>
            <a:r>
              <a:rPr lang="en-US" dirty="0"/>
              <a:t>They can be combined if necessary. How?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32920-68ED-E444-9BDA-7C5BD37EC25A}"/>
              </a:ext>
            </a:extLst>
          </p:cNvPr>
          <p:cNvSpPr txBox="1"/>
          <p:nvPr/>
        </p:nvSpPr>
        <p:spPr>
          <a:xfrm>
            <a:off x="3343275" y="6500863"/>
            <a:ext cx="884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At least according to the syllabus. I haven’t had time to read the slides yet.. Sorry!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B43A8-FFBA-574F-99C0-FA8B76EF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74" y="3084300"/>
            <a:ext cx="2130427" cy="3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b="1" dirty="0"/>
              <a:t>beyond</a:t>
            </a:r>
            <a:r>
              <a:rPr lang="en-US" dirty="0"/>
              <a:t>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recurrent neural network </a:t>
            </a:r>
            <a:r>
              <a:rPr lang="en-US" b="1" dirty="0"/>
              <a:t>summarizes</a:t>
            </a:r>
            <a:r>
              <a:rPr lang="en-US" dirty="0"/>
              <a:t> a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generic learning algorithm (</a:t>
            </a:r>
            <a:r>
              <a:rPr lang="en-US" dirty="0" err="1"/>
              <a:t>GD+Backpropagation</a:t>
            </a:r>
            <a:r>
              <a:rPr lang="en-US" dirty="0"/>
              <a:t>)</a:t>
            </a:r>
          </a:p>
          <a:p>
            <a:r>
              <a:rPr lang="en-US" dirty="0"/>
              <a:t>What can we do with this summary and generic trainability?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496876-BA14-7F45-844D-58C97CE60F36}"/>
              </a:ext>
            </a:extLst>
          </p:cNvPr>
          <p:cNvSpPr/>
          <p:nvPr/>
        </p:nvSpPr>
        <p:spPr>
          <a:xfrm>
            <a:off x="3221037" y="321440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EC5BB0-5D45-224B-80ED-BE3F6A3C632F}"/>
              </a:ext>
            </a:extLst>
          </p:cNvPr>
          <p:cNvSpPr/>
          <p:nvPr/>
        </p:nvSpPr>
        <p:spPr>
          <a:xfrm>
            <a:off x="4401272" y="321440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10A8CF-3EE4-3745-B6DC-053993990AB7}"/>
              </a:ext>
            </a:extLst>
          </p:cNvPr>
          <p:cNvSpPr/>
          <p:nvPr/>
        </p:nvSpPr>
        <p:spPr>
          <a:xfrm>
            <a:off x="5581507" y="321440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90058-0EC3-B141-8F3E-7FE70DC84D4A}"/>
              </a:ext>
            </a:extLst>
          </p:cNvPr>
          <p:cNvSpPr/>
          <p:nvPr/>
        </p:nvSpPr>
        <p:spPr>
          <a:xfrm>
            <a:off x="3221037" y="232523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116D2E-CF7D-6043-89A9-6B5E041A0FFA}"/>
              </a:ext>
            </a:extLst>
          </p:cNvPr>
          <p:cNvSpPr/>
          <p:nvPr/>
        </p:nvSpPr>
        <p:spPr>
          <a:xfrm>
            <a:off x="6761742" y="321440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507B8-A473-3542-98AE-BA018E7E2719}"/>
              </a:ext>
            </a:extLst>
          </p:cNvPr>
          <p:cNvSpPr/>
          <p:nvPr/>
        </p:nvSpPr>
        <p:spPr>
          <a:xfrm>
            <a:off x="4401272" y="232523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D7C345-ECA9-0744-81FB-573A81AFD48F}"/>
              </a:ext>
            </a:extLst>
          </p:cNvPr>
          <p:cNvSpPr/>
          <p:nvPr/>
        </p:nvSpPr>
        <p:spPr>
          <a:xfrm>
            <a:off x="5581507" y="232523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A0E07-F963-8343-8FA1-1A466113D706}"/>
              </a:ext>
            </a:extLst>
          </p:cNvPr>
          <p:cNvSpPr/>
          <p:nvPr/>
        </p:nvSpPr>
        <p:spPr>
          <a:xfrm>
            <a:off x="6761742" y="2335898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7D1550-442C-A644-90D8-76A4E8A8D413}"/>
              </a:ext>
            </a:extLst>
          </p:cNvPr>
          <p:cNvCxnSpPr>
            <a:cxnSpLocks/>
          </p:cNvCxnSpPr>
          <p:nvPr/>
        </p:nvCxnSpPr>
        <p:spPr>
          <a:xfrm flipV="1">
            <a:off x="3506787" y="2799794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BF8505-1BED-5D4B-8CD0-9F5DDCEA826A}"/>
              </a:ext>
            </a:extLst>
          </p:cNvPr>
          <p:cNvCxnSpPr>
            <a:cxnSpLocks/>
          </p:cNvCxnSpPr>
          <p:nvPr/>
        </p:nvCxnSpPr>
        <p:spPr>
          <a:xfrm flipV="1">
            <a:off x="4687022" y="2799794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0ECBA-8553-1646-AF9A-28DEBFC22B60}"/>
              </a:ext>
            </a:extLst>
          </p:cNvPr>
          <p:cNvCxnSpPr>
            <a:cxnSpLocks/>
          </p:cNvCxnSpPr>
          <p:nvPr/>
        </p:nvCxnSpPr>
        <p:spPr>
          <a:xfrm flipV="1">
            <a:off x="5867257" y="2799794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6B3966-49FB-374C-926C-B43594D5A4D3}"/>
              </a:ext>
            </a:extLst>
          </p:cNvPr>
          <p:cNvCxnSpPr>
            <a:cxnSpLocks/>
          </p:cNvCxnSpPr>
          <p:nvPr/>
        </p:nvCxnSpPr>
        <p:spPr>
          <a:xfrm flipV="1">
            <a:off x="7047492" y="2799794"/>
            <a:ext cx="0" cy="41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30A1D8-C77D-0D4D-B2CE-DEE75FE53E56}"/>
              </a:ext>
            </a:extLst>
          </p:cNvPr>
          <p:cNvCxnSpPr>
            <a:cxnSpLocks/>
          </p:cNvCxnSpPr>
          <p:nvPr/>
        </p:nvCxnSpPr>
        <p:spPr>
          <a:xfrm>
            <a:off x="3792537" y="2562515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E91CD-BF7C-854B-A9C4-5B82F2F7A2EF}"/>
              </a:ext>
            </a:extLst>
          </p:cNvPr>
          <p:cNvCxnSpPr>
            <a:cxnSpLocks/>
          </p:cNvCxnSpPr>
          <p:nvPr/>
        </p:nvCxnSpPr>
        <p:spPr>
          <a:xfrm>
            <a:off x="4972772" y="2562515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8AF1B2-F364-544D-A500-A769F2A163B5}"/>
              </a:ext>
            </a:extLst>
          </p:cNvPr>
          <p:cNvCxnSpPr>
            <a:cxnSpLocks/>
          </p:cNvCxnSpPr>
          <p:nvPr/>
        </p:nvCxnSpPr>
        <p:spPr>
          <a:xfrm>
            <a:off x="6153007" y="2562515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816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b="1" dirty="0"/>
              <a:t>beyond</a:t>
            </a:r>
            <a:r>
              <a:rPr lang="en-US" dirty="0"/>
              <a:t>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classification: sentiment analysis, stimulus classification, …</a:t>
            </a:r>
          </a:p>
          <a:p>
            <a:r>
              <a:rPr lang="en-US" dirty="0"/>
              <a:t>(Conceptual) two-stage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Feature extraction: Summarization into a hidden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Classification: Prediction based on the hidden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496876-BA14-7F45-844D-58C97CE60F36}"/>
              </a:ext>
            </a:extLst>
          </p:cNvPr>
          <p:cNvSpPr/>
          <p:nvPr/>
        </p:nvSpPr>
        <p:spPr>
          <a:xfrm>
            <a:off x="3606800" y="614334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EC5BB0-5D45-224B-80ED-BE3F6A3C632F}"/>
              </a:ext>
            </a:extLst>
          </p:cNvPr>
          <p:cNvSpPr/>
          <p:nvPr/>
        </p:nvSpPr>
        <p:spPr>
          <a:xfrm>
            <a:off x="4787035" y="614334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10A8CF-3EE4-3745-B6DC-053993990AB7}"/>
              </a:ext>
            </a:extLst>
          </p:cNvPr>
          <p:cNvSpPr/>
          <p:nvPr/>
        </p:nvSpPr>
        <p:spPr>
          <a:xfrm>
            <a:off x="5967270" y="614334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90058-0EC3-B141-8F3E-7FE70DC84D4A}"/>
              </a:ext>
            </a:extLst>
          </p:cNvPr>
          <p:cNvSpPr/>
          <p:nvPr/>
        </p:nvSpPr>
        <p:spPr>
          <a:xfrm>
            <a:off x="3606800" y="525417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116D2E-CF7D-6043-89A9-6B5E041A0FFA}"/>
              </a:ext>
            </a:extLst>
          </p:cNvPr>
          <p:cNvSpPr/>
          <p:nvPr/>
        </p:nvSpPr>
        <p:spPr>
          <a:xfrm>
            <a:off x="7147505" y="614334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507B8-A473-3542-98AE-BA018E7E2719}"/>
              </a:ext>
            </a:extLst>
          </p:cNvPr>
          <p:cNvSpPr/>
          <p:nvPr/>
        </p:nvSpPr>
        <p:spPr>
          <a:xfrm>
            <a:off x="4787035" y="525417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D7C345-ECA9-0744-81FB-573A81AFD48F}"/>
              </a:ext>
            </a:extLst>
          </p:cNvPr>
          <p:cNvSpPr/>
          <p:nvPr/>
        </p:nvSpPr>
        <p:spPr>
          <a:xfrm>
            <a:off x="5967270" y="525417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A0E07-F963-8343-8FA1-1A466113D706}"/>
              </a:ext>
            </a:extLst>
          </p:cNvPr>
          <p:cNvSpPr/>
          <p:nvPr/>
        </p:nvSpPr>
        <p:spPr>
          <a:xfrm>
            <a:off x="7147505" y="5264836"/>
            <a:ext cx="571500" cy="4745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b="1" baseline="-25000" dirty="0"/>
              <a:t>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30A1D8-C77D-0D4D-B2CE-DEE75FE53E56}"/>
              </a:ext>
            </a:extLst>
          </p:cNvPr>
          <p:cNvCxnSpPr>
            <a:cxnSpLocks/>
          </p:cNvCxnSpPr>
          <p:nvPr/>
        </p:nvCxnSpPr>
        <p:spPr>
          <a:xfrm>
            <a:off x="4178300" y="549145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E91CD-BF7C-854B-A9C4-5B82F2F7A2EF}"/>
              </a:ext>
            </a:extLst>
          </p:cNvPr>
          <p:cNvCxnSpPr>
            <a:cxnSpLocks/>
          </p:cNvCxnSpPr>
          <p:nvPr/>
        </p:nvCxnSpPr>
        <p:spPr>
          <a:xfrm>
            <a:off x="5358535" y="549145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8AF1B2-F364-544D-A500-A769F2A163B5}"/>
              </a:ext>
            </a:extLst>
          </p:cNvPr>
          <p:cNvCxnSpPr>
            <a:cxnSpLocks/>
          </p:cNvCxnSpPr>
          <p:nvPr/>
        </p:nvCxnSpPr>
        <p:spPr>
          <a:xfrm>
            <a:off x="6538770" y="549145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B32F7-0D38-C746-9BF3-F2C1D94D7FF5}"/>
              </a:ext>
            </a:extLst>
          </p:cNvPr>
          <p:cNvSpPr/>
          <p:nvPr/>
        </p:nvSpPr>
        <p:spPr>
          <a:xfrm>
            <a:off x="3606800" y="4676942"/>
            <a:ext cx="571500" cy="4745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z</a:t>
            </a:r>
            <a:r>
              <a:rPr lang="en-US" b="1" baseline="-25000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735B5-A145-644D-89F5-49A387A6BC31}"/>
              </a:ext>
            </a:extLst>
          </p:cNvPr>
          <p:cNvSpPr/>
          <p:nvPr/>
        </p:nvSpPr>
        <p:spPr>
          <a:xfrm>
            <a:off x="4787035" y="4676942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876F9-6908-B242-AC8F-492F44F9A7CC}"/>
              </a:ext>
            </a:extLst>
          </p:cNvPr>
          <p:cNvSpPr/>
          <p:nvPr/>
        </p:nvSpPr>
        <p:spPr>
          <a:xfrm>
            <a:off x="5967270" y="4676942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98B8B-A894-4C42-BC95-16DB0B9EB65C}"/>
              </a:ext>
            </a:extLst>
          </p:cNvPr>
          <p:cNvSpPr/>
          <p:nvPr/>
        </p:nvSpPr>
        <p:spPr>
          <a:xfrm>
            <a:off x="7147505" y="468760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759EF3-B867-FA42-A277-F7C5CEC2249C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6538770" y="4914222"/>
            <a:ext cx="608735" cy="1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76ED73-A4DD-274C-991B-B9A4685CBE57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358536" y="4914222"/>
            <a:ext cx="60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1CD29B-297D-8D4E-9351-6EFB273AEBC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78300" y="4914222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CA2DD3B-3E08-BE46-843D-FE382A86FB7F}"/>
              </a:ext>
            </a:extLst>
          </p:cNvPr>
          <p:cNvCxnSpPr>
            <a:stCxn id="4" idx="0"/>
            <a:endCxn id="19" idx="3"/>
          </p:cNvCxnSpPr>
          <p:nvPr/>
        </p:nvCxnSpPr>
        <p:spPr>
          <a:xfrm rot="5400000" flipH="1" flipV="1">
            <a:off x="3420864" y="5385909"/>
            <a:ext cx="1229123" cy="285750"/>
          </a:xfrm>
          <a:prstGeom prst="curvedConnector4">
            <a:avLst>
              <a:gd name="adj1" fmla="val 2756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24ED15D-83BF-5A4A-A4C4-C28B7F6176A5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rot="5400000" flipH="1" flipV="1">
            <a:off x="4601099" y="538590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4D11C53-4AAA-CF40-BA3A-861B7FDECA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1334" y="538590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6546F9C-C2A8-9F4B-B68D-AFB2BDE4C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61569" y="538590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C48A72-5220-C744-B4D2-A15D74589BCC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rot="16200000" flipV="1">
            <a:off x="3423729" y="567452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C81F25E-AFFD-7E44-ACE5-81C24F04BBE1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16200000" flipV="1">
            <a:off x="4603964" y="567452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DE686C1-24FB-B84A-B11C-EB68D678CA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84199" y="567452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077C53-9915-484A-A20B-483B47E837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64434" y="567452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52302ED-2266-5544-A959-FD1DE3BE335D}"/>
              </a:ext>
            </a:extLst>
          </p:cNvPr>
          <p:cNvSpPr/>
          <p:nvPr/>
        </p:nvSpPr>
        <p:spPr>
          <a:xfrm>
            <a:off x="5164753" y="3955647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1741EEAC-828F-104F-B09C-67573D413CCF}"/>
              </a:ext>
            </a:extLst>
          </p:cNvPr>
          <p:cNvCxnSpPr>
            <a:cxnSpLocks/>
            <a:stCxn id="19" idx="1"/>
            <a:endCxn id="51" idx="2"/>
          </p:cNvCxnSpPr>
          <p:nvPr/>
        </p:nvCxnSpPr>
        <p:spPr>
          <a:xfrm rot="10800000" flipH="1">
            <a:off x="3606800" y="4298306"/>
            <a:ext cx="2056102" cy="615916"/>
          </a:xfrm>
          <a:prstGeom prst="curvedConnector4">
            <a:avLst>
              <a:gd name="adj1" fmla="val -11118"/>
              <a:gd name="adj2" fmla="val 692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D209FD90-01A5-AC4B-B52A-0F38C42AEF0F}"/>
              </a:ext>
            </a:extLst>
          </p:cNvPr>
          <p:cNvCxnSpPr>
            <a:cxnSpLocks/>
            <a:stCxn id="11" idx="3"/>
            <a:endCxn id="51" idx="2"/>
          </p:cNvCxnSpPr>
          <p:nvPr/>
        </p:nvCxnSpPr>
        <p:spPr>
          <a:xfrm flipH="1" flipV="1">
            <a:off x="5662902" y="4298306"/>
            <a:ext cx="2056103" cy="1203810"/>
          </a:xfrm>
          <a:prstGeom prst="curvedConnector4">
            <a:avLst>
              <a:gd name="adj1" fmla="val -16677"/>
              <a:gd name="adj2" fmla="val 907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C313B-3EE1-4A45-B339-DFBABDAD098D}"/>
              </a:ext>
            </a:extLst>
          </p:cNvPr>
          <p:cNvSpPr/>
          <p:nvPr/>
        </p:nvSpPr>
        <p:spPr>
          <a:xfrm rot="5400000">
            <a:off x="8466752" y="5059254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B0C9F-9861-014C-B69E-5D02943BFEC5}"/>
              </a:ext>
            </a:extLst>
          </p:cNvPr>
          <p:cNvCxnSpPr>
            <a:cxnSpLocks/>
            <a:stCxn id="51" idx="3"/>
            <a:endCxn id="61" idx="2"/>
          </p:cNvCxnSpPr>
          <p:nvPr/>
        </p:nvCxnSpPr>
        <p:spPr>
          <a:xfrm>
            <a:off x="6161051" y="4126977"/>
            <a:ext cx="2632521" cy="1103607"/>
          </a:xfrm>
          <a:prstGeom prst="curvedConnector3">
            <a:avLst>
              <a:gd name="adj1" fmla="val 776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4F63372-B4AE-094E-8D6C-85F410A5D3F0}"/>
              </a:ext>
            </a:extLst>
          </p:cNvPr>
          <p:cNvSpPr/>
          <p:nvPr/>
        </p:nvSpPr>
        <p:spPr>
          <a:xfrm>
            <a:off x="9582387" y="494626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en-US" baseline="-250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D93A8D5-4535-DC46-B2AD-430FEDC69C18}"/>
              </a:ext>
            </a:extLst>
          </p:cNvPr>
          <p:cNvCxnSpPr>
            <a:cxnSpLocks/>
            <a:stCxn id="61" idx="0"/>
            <a:endCxn id="67" idx="2"/>
          </p:cNvCxnSpPr>
          <p:nvPr/>
        </p:nvCxnSpPr>
        <p:spPr>
          <a:xfrm>
            <a:off x="9136231" y="5230584"/>
            <a:ext cx="446156" cy="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7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51" grpId="0" animBg="1"/>
      <p:bldP spid="61" grpId="0" animBg="1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b="1" dirty="0"/>
              <a:t>beyond</a:t>
            </a:r>
            <a:r>
              <a:rPr lang="en-US" dirty="0"/>
              <a:t>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classification: sentiment analysis, stimulus classification, …</a:t>
            </a:r>
          </a:p>
          <a:p>
            <a:r>
              <a:rPr lang="en-US" dirty="0"/>
              <a:t>(Conceptual) two-stage 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Summarize the sequence into a hidden vector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Predict the class based on the hidden vector</a:t>
            </a:r>
          </a:p>
          <a:p>
            <a:r>
              <a:rPr lang="en-US" dirty="0"/>
              <a:t>Learning: MLE + backpropagation</a:t>
            </a:r>
          </a:p>
          <a:p>
            <a:r>
              <a:rPr lang="en-US" dirty="0"/>
              <a:t>A generic way to build a classifier that </a:t>
            </a:r>
            <a:br>
              <a:rPr lang="en-US" dirty="0"/>
            </a:br>
            <a:r>
              <a:rPr lang="en-US" dirty="0"/>
              <a:t>handles a variable-length input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496876-BA14-7F45-844D-58C97CE60F36}"/>
              </a:ext>
            </a:extLst>
          </p:cNvPr>
          <p:cNvSpPr/>
          <p:nvPr/>
        </p:nvSpPr>
        <p:spPr>
          <a:xfrm>
            <a:off x="7549913" y="612905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EC5BB0-5D45-224B-80ED-BE3F6A3C632F}"/>
              </a:ext>
            </a:extLst>
          </p:cNvPr>
          <p:cNvSpPr/>
          <p:nvPr/>
        </p:nvSpPr>
        <p:spPr>
          <a:xfrm>
            <a:off x="8730148" y="612905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10A8CF-3EE4-3745-B6DC-053993990AB7}"/>
              </a:ext>
            </a:extLst>
          </p:cNvPr>
          <p:cNvSpPr/>
          <p:nvPr/>
        </p:nvSpPr>
        <p:spPr>
          <a:xfrm>
            <a:off x="9910383" y="612905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90058-0EC3-B141-8F3E-7FE70DC84D4A}"/>
              </a:ext>
            </a:extLst>
          </p:cNvPr>
          <p:cNvSpPr/>
          <p:nvPr/>
        </p:nvSpPr>
        <p:spPr>
          <a:xfrm>
            <a:off x="7549913" y="523988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116D2E-CF7D-6043-89A9-6B5E041A0FFA}"/>
              </a:ext>
            </a:extLst>
          </p:cNvPr>
          <p:cNvSpPr/>
          <p:nvPr/>
        </p:nvSpPr>
        <p:spPr>
          <a:xfrm>
            <a:off x="11090618" y="6129058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507B8-A473-3542-98AE-BA018E7E2719}"/>
              </a:ext>
            </a:extLst>
          </p:cNvPr>
          <p:cNvSpPr/>
          <p:nvPr/>
        </p:nvSpPr>
        <p:spPr>
          <a:xfrm>
            <a:off x="8730148" y="523988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D7C345-ECA9-0744-81FB-573A81AFD48F}"/>
              </a:ext>
            </a:extLst>
          </p:cNvPr>
          <p:cNvSpPr/>
          <p:nvPr/>
        </p:nvSpPr>
        <p:spPr>
          <a:xfrm>
            <a:off x="9910383" y="523988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4A0E07-F963-8343-8FA1-1A466113D706}"/>
              </a:ext>
            </a:extLst>
          </p:cNvPr>
          <p:cNvSpPr/>
          <p:nvPr/>
        </p:nvSpPr>
        <p:spPr>
          <a:xfrm>
            <a:off x="11090618" y="5250549"/>
            <a:ext cx="571500" cy="4745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  <a:r>
              <a:rPr lang="en-US" b="1" baseline="-25000" dirty="0"/>
              <a:t>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30A1D8-C77D-0D4D-B2CE-DEE75FE53E56}"/>
              </a:ext>
            </a:extLst>
          </p:cNvPr>
          <p:cNvCxnSpPr>
            <a:cxnSpLocks/>
          </p:cNvCxnSpPr>
          <p:nvPr/>
        </p:nvCxnSpPr>
        <p:spPr>
          <a:xfrm>
            <a:off x="8121413" y="547716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E91CD-BF7C-854B-A9C4-5B82F2F7A2EF}"/>
              </a:ext>
            </a:extLst>
          </p:cNvPr>
          <p:cNvCxnSpPr>
            <a:cxnSpLocks/>
          </p:cNvCxnSpPr>
          <p:nvPr/>
        </p:nvCxnSpPr>
        <p:spPr>
          <a:xfrm>
            <a:off x="9301648" y="547716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8AF1B2-F364-544D-A500-A769F2A163B5}"/>
              </a:ext>
            </a:extLst>
          </p:cNvPr>
          <p:cNvCxnSpPr>
            <a:cxnSpLocks/>
          </p:cNvCxnSpPr>
          <p:nvPr/>
        </p:nvCxnSpPr>
        <p:spPr>
          <a:xfrm>
            <a:off x="10481883" y="5477166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B32F7-0D38-C746-9BF3-F2C1D94D7FF5}"/>
              </a:ext>
            </a:extLst>
          </p:cNvPr>
          <p:cNvSpPr/>
          <p:nvPr/>
        </p:nvSpPr>
        <p:spPr>
          <a:xfrm>
            <a:off x="7549913" y="4662655"/>
            <a:ext cx="571500" cy="474559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z</a:t>
            </a:r>
            <a:r>
              <a:rPr lang="en-US" b="1" baseline="-25000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A735B5-A145-644D-89F5-49A387A6BC31}"/>
              </a:ext>
            </a:extLst>
          </p:cNvPr>
          <p:cNvSpPr/>
          <p:nvPr/>
        </p:nvSpPr>
        <p:spPr>
          <a:xfrm>
            <a:off x="8730148" y="466265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876F9-6908-B242-AC8F-492F44F9A7CC}"/>
              </a:ext>
            </a:extLst>
          </p:cNvPr>
          <p:cNvSpPr/>
          <p:nvPr/>
        </p:nvSpPr>
        <p:spPr>
          <a:xfrm>
            <a:off x="9910383" y="466265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398B8B-A894-4C42-BC95-16DB0B9EB65C}"/>
              </a:ext>
            </a:extLst>
          </p:cNvPr>
          <p:cNvSpPr/>
          <p:nvPr/>
        </p:nvSpPr>
        <p:spPr>
          <a:xfrm>
            <a:off x="11090618" y="4673318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759EF3-B867-FA42-A277-F7C5CEC2249C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10481883" y="4899935"/>
            <a:ext cx="608735" cy="1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76ED73-A4DD-274C-991B-B9A4685CBE57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301649" y="4899935"/>
            <a:ext cx="60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61CD29B-297D-8D4E-9351-6EFB273AEBC0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8121413" y="4899935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CA2DD3B-3E08-BE46-843D-FE382A86FB7F}"/>
              </a:ext>
            </a:extLst>
          </p:cNvPr>
          <p:cNvCxnSpPr>
            <a:stCxn id="4" idx="0"/>
            <a:endCxn id="19" idx="3"/>
          </p:cNvCxnSpPr>
          <p:nvPr/>
        </p:nvCxnSpPr>
        <p:spPr>
          <a:xfrm rot="5400000" flipH="1" flipV="1">
            <a:off x="7363977" y="5371622"/>
            <a:ext cx="1229123" cy="285750"/>
          </a:xfrm>
          <a:prstGeom prst="curvedConnector4">
            <a:avLst>
              <a:gd name="adj1" fmla="val 2756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24ED15D-83BF-5A4A-A4C4-C28B7F6176A5}"/>
              </a:ext>
            </a:extLst>
          </p:cNvPr>
          <p:cNvCxnSpPr>
            <a:cxnSpLocks/>
            <a:stCxn id="5" idx="0"/>
            <a:endCxn id="20" idx="3"/>
          </p:cNvCxnSpPr>
          <p:nvPr/>
        </p:nvCxnSpPr>
        <p:spPr>
          <a:xfrm rot="5400000" flipH="1" flipV="1">
            <a:off x="8544212" y="5371622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14D11C53-4AAA-CF40-BA3A-861B7FDECA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724447" y="5371622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D6546F9C-C2A8-9F4B-B68D-AFB2BDE4C7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04682" y="5371622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0DC48A72-5220-C744-B4D2-A15D74589BCC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rot="16200000" flipV="1">
            <a:off x="7366842" y="5660237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C81F25E-AFFD-7E44-ACE5-81C24F04BBE1}"/>
              </a:ext>
            </a:extLst>
          </p:cNvPr>
          <p:cNvCxnSpPr>
            <a:cxnSpLocks/>
            <a:stCxn id="5" idx="0"/>
            <a:endCxn id="9" idx="1"/>
          </p:cNvCxnSpPr>
          <p:nvPr/>
        </p:nvCxnSpPr>
        <p:spPr>
          <a:xfrm rot="16200000" flipV="1">
            <a:off x="8547077" y="5660237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7DE686C1-24FB-B84A-B11C-EB68D678CA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9727312" y="5660237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077C53-9915-484A-A20B-483B47E837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07547" y="5660237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52302ED-2266-5544-A959-FD1DE3BE335D}"/>
              </a:ext>
            </a:extLst>
          </p:cNvPr>
          <p:cNvSpPr/>
          <p:nvPr/>
        </p:nvSpPr>
        <p:spPr>
          <a:xfrm>
            <a:off x="9107866" y="3941360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1741EEAC-828F-104F-B09C-67573D413CCF}"/>
              </a:ext>
            </a:extLst>
          </p:cNvPr>
          <p:cNvCxnSpPr>
            <a:cxnSpLocks/>
            <a:stCxn id="19" idx="1"/>
            <a:endCxn id="51" idx="2"/>
          </p:cNvCxnSpPr>
          <p:nvPr/>
        </p:nvCxnSpPr>
        <p:spPr>
          <a:xfrm rot="10800000" flipH="1">
            <a:off x="7549913" y="4284019"/>
            <a:ext cx="2056102" cy="615916"/>
          </a:xfrm>
          <a:prstGeom prst="curvedConnector4">
            <a:avLst>
              <a:gd name="adj1" fmla="val -11118"/>
              <a:gd name="adj2" fmla="val 692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D209FD90-01A5-AC4B-B52A-0F38C42AEF0F}"/>
              </a:ext>
            </a:extLst>
          </p:cNvPr>
          <p:cNvCxnSpPr>
            <a:cxnSpLocks/>
            <a:stCxn id="11" idx="3"/>
            <a:endCxn id="51" idx="2"/>
          </p:cNvCxnSpPr>
          <p:nvPr/>
        </p:nvCxnSpPr>
        <p:spPr>
          <a:xfrm flipH="1" flipV="1">
            <a:off x="9606015" y="4284019"/>
            <a:ext cx="2056103" cy="1203810"/>
          </a:xfrm>
          <a:prstGeom prst="curvedConnector4">
            <a:avLst>
              <a:gd name="adj1" fmla="val -16677"/>
              <a:gd name="adj2" fmla="val 907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C313B-3EE1-4A45-B339-DFBABDAD098D}"/>
              </a:ext>
            </a:extLst>
          </p:cNvPr>
          <p:cNvSpPr/>
          <p:nvPr/>
        </p:nvSpPr>
        <p:spPr>
          <a:xfrm>
            <a:off x="9107866" y="3272640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Classify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A2EB0C9F-9861-014C-B69E-5D02943BFEC5}"/>
              </a:ext>
            </a:extLst>
          </p:cNvPr>
          <p:cNvCxnSpPr>
            <a:cxnSpLocks/>
            <a:endCxn id="61" idx="2"/>
          </p:cNvCxnSpPr>
          <p:nvPr/>
        </p:nvCxnSpPr>
        <p:spPr>
          <a:xfrm rot="5400000" flipH="1" flipV="1">
            <a:off x="9448316" y="3772999"/>
            <a:ext cx="31539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4F63372-B4AE-094E-8D6C-85F410A5D3F0}"/>
              </a:ext>
            </a:extLst>
          </p:cNvPr>
          <p:cNvSpPr/>
          <p:nvPr/>
        </p:nvSpPr>
        <p:spPr>
          <a:xfrm>
            <a:off x="9326616" y="227732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endParaRPr lang="en-US" baseline="-250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D93A8D5-4535-DC46-B2AD-430FEDC69C18}"/>
              </a:ext>
            </a:extLst>
          </p:cNvPr>
          <p:cNvCxnSpPr>
            <a:cxnSpLocks/>
            <a:stCxn id="61" idx="0"/>
            <a:endCxn id="67" idx="4"/>
          </p:cNvCxnSpPr>
          <p:nvPr/>
        </p:nvCxnSpPr>
        <p:spPr>
          <a:xfrm flipV="1">
            <a:off x="9606015" y="2848827"/>
            <a:ext cx="6351" cy="42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54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→ Sequence-to-Y → X-to-Sequence</a:t>
            </a:r>
          </a:p>
          <a:p>
            <a:r>
              <a:rPr lang="en-US" dirty="0"/>
              <a:t>Conditional, nonlinear AR(∞)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AD2EA-1E05-EB4A-B9D1-2B61215A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37" y="2870199"/>
            <a:ext cx="6304335" cy="9874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36A305-2ACD-2342-B11E-A7746A6A1332}"/>
              </a:ext>
            </a:extLst>
          </p:cNvPr>
          <p:cNvSpPr/>
          <p:nvPr/>
        </p:nvSpPr>
        <p:spPr>
          <a:xfrm>
            <a:off x="1504674" y="4768079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US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D7119-A806-D942-A278-ADB31C6ACFC5}"/>
              </a:ext>
            </a:extLst>
          </p:cNvPr>
          <p:cNvSpPr/>
          <p:nvPr/>
        </p:nvSpPr>
        <p:spPr>
          <a:xfrm>
            <a:off x="2514887" y="4604626"/>
            <a:ext cx="996298" cy="8984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Some</a:t>
            </a:r>
          </a:p>
          <a:p>
            <a:pPr algn="ctr"/>
            <a:r>
              <a:rPr lang="en-US" dirty="0"/>
              <a:t>Neural</a:t>
            </a:r>
          </a:p>
          <a:p>
            <a:pPr algn="ctr"/>
            <a:r>
              <a:rPr lang="en-US" dirty="0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5A0CEE-5D09-BD42-86A5-DDFFCFB80D27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>
            <a:off x="2076174" y="5053829"/>
            <a:ext cx="43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625B43-16EA-F04D-867F-63C083768075}"/>
              </a:ext>
            </a:extLst>
          </p:cNvPr>
          <p:cNvSpPr/>
          <p:nvPr/>
        </p:nvSpPr>
        <p:spPr>
          <a:xfrm>
            <a:off x="5402184" y="5605463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53E1D7-BB64-7A4B-BAFA-1ED81A351FA7}"/>
              </a:ext>
            </a:extLst>
          </p:cNvPr>
          <p:cNvSpPr/>
          <p:nvPr/>
        </p:nvSpPr>
        <p:spPr>
          <a:xfrm>
            <a:off x="7113073" y="5605463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687D17-CF2D-E04F-80D5-4DCE4CA2327C}"/>
              </a:ext>
            </a:extLst>
          </p:cNvPr>
          <p:cNvSpPr/>
          <p:nvPr/>
        </p:nvSpPr>
        <p:spPr>
          <a:xfrm>
            <a:off x="8823961" y="5605463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2EA58-BC33-E342-AE26-AD36A8855D5F}"/>
              </a:ext>
            </a:extLst>
          </p:cNvPr>
          <p:cNvSpPr/>
          <p:nvPr/>
        </p:nvSpPr>
        <p:spPr>
          <a:xfrm>
            <a:off x="5402184" y="4130067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55452-9717-464A-ADFD-9944270AA822}"/>
              </a:ext>
            </a:extLst>
          </p:cNvPr>
          <p:cNvSpPr/>
          <p:nvPr/>
        </p:nvSpPr>
        <p:spPr>
          <a:xfrm>
            <a:off x="7113073" y="4130067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55A91-6975-594C-8FA9-C72598F6CC95}"/>
              </a:ext>
            </a:extLst>
          </p:cNvPr>
          <p:cNvCxnSpPr>
            <a:cxnSpLocks/>
          </p:cNvCxnSpPr>
          <p:nvPr/>
        </p:nvCxnSpPr>
        <p:spPr>
          <a:xfrm flipV="1">
            <a:off x="5687934" y="4604626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E1AD96-B4EF-5743-93F2-952168037871}"/>
              </a:ext>
            </a:extLst>
          </p:cNvPr>
          <p:cNvCxnSpPr>
            <a:cxnSpLocks/>
          </p:cNvCxnSpPr>
          <p:nvPr/>
        </p:nvCxnSpPr>
        <p:spPr>
          <a:xfrm flipV="1">
            <a:off x="7398823" y="4604626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438DF2-7FD8-624B-9745-6E9B30076294}"/>
              </a:ext>
            </a:extLst>
          </p:cNvPr>
          <p:cNvCxnSpPr>
            <a:cxnSpLocks/>
          </p:cNvCxnSpPr>
          <p:nvPr/>
        </p:nvCxnSpPr>
        <p:spPr>
          <a:xfrm flipV="1">
            <a:off x="9109711" y="5053829"/>
            <a:ext cx="0" cy="55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163A7A-A040-4547-938A-8D6BE64B2AE2}"/>
              </a:ext>
            </a:extLst>
          </p:cNvPr>
          <p:cNvCxnSpPr>
            <a:cxnSpLocks/>
          </p:cNvCxnSpPr>
          <p:nvPr/>
        </p:nvCxnSpPr>
        <p:spPr>
          <a:xfrm>
            <a:off x="5973684" y="4367347"/>
            <a:ext cx="1139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E91140-DDDA-DF41-A69D-D0361154F23A}"/>
              </a:ext>
            </a:extLst>
          </p:cNvPr>
          <p:cNvCxnSpPr>
            <a:cxnSpLocks/>
          </p:cNvCxnSpPr>
          <p:nvPr/>
        </p:nvCxnSpPr>
        <p:spPr>
          <a:xfrm>
            <a:off x="7684573" y="4367347"/>
            <a:ext cx="113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0A95CC3-4B6F-CD4F-B448-5484B4216292}"/>
              </a:ext>
            </a:extLst>
          </p:cNvPr>
          <p:cNvCxnSpPr>
            <a:cxnSpLocks/>
          </p:cNvCxnSpPr>
          <p:nvPr/>
        </p:nvCxnSpPr>
        <p:spPr>
          <a:xfrm>
            <a:off x="5973684" y="4367347"/>
            <a:ext cx="1139389" cy="1523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A319F01-A356-974C-9245-BEB98E91418C}"/>
              </a:ext>
            </a:extLst>
          </p:cNvPr>
          <p:cNvCxnSpPr>
            <a:cxnSpLocks/>
          </p:cNvCxnSpPr>
          <p:nvPr/>
        </p:nvCxnSpPr>
        <p:spPr>
          <a:xfrm>
            <a:off x="7684573" y="4367347"/>
            <a:ext cx="1139388" cy="15238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6448D12-7F8E-0045-A8EC-0F21250382A5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3511185" y="4604626"/>
            <a:ext cx="2176749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B4BB028-CC76-5946-B90D-04812B01BE57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3511185" y="4604626"/>
            <a:ext cx="3887638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0CC74C7-A608-6A48-B02E-EB83FA69E79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11185" y="4604626"/>
            <a:ext cx="5598526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E523C7C-FDFD-584A-B160-1D4483E8C827}"/>
              </a:ext>
            </a:extLst>
          </p:cNvPr>
          <p:cNvSpPr/>
          <p:nvPr/>
        </p:nvSpPr>
        <p:spPr>
          <a:xfrm>
            <a:off x="3796935" y="4130066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2ACFEC7-6BAB-7B48-A4F2-90385877A5E7}"/>
              </a:ext>
            </a:extLst>
          </p:cNvPr>
          <p:cNvCxnSpPr>
            <a:cxnSpLocks/>
            <a:stCxn id="48" idx="3"/>
            <a:endCxn id="10" idx="2"/>
          </p:cNvCxnSpPr>
          <p:nvPr/>
        </p:nvCxnSpPr>
        <p:spPr>
          <a:xfrm>
            <a:off x="4368435" y="4367346"/>
            <a:ext cx="1033749" cy="15238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C6C06F-BD78-7542-A458-00B3D3918E9F}"/>
              </a:ext>
            </a:extLst>
          </p:cNvPr>
          <p:cNvCxnSpPr>
            <a:cxnSpLocks/>
            <a:stCxn id="48" idx="3"/>
            <a:endCxn id="13" idx="1"/>
          </p:cNvCxnSpPr>
          <p:nvPr/>
        </p:nvCxnSpPr>
        <p:spPr>
          <a:xfrm>
            <a:off x="4368435" y="4367346"/>
            <a:ext cx="1033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2DA3EB4-4CFA-2D49-BC5D-B8AE5FF44A66}"/>
              </a:ext>
            </a:extLst>
          </p:cNvPr>
          <p:cNvCxnSpPr>
            <a:cxnSpLocks/>
            <a:stCxn id="6" idx="3"/>
            <a:endCxn id="48" idx="2"/>
          </p:cNvCxnSpPr>
          <p:nvPr/>
        </p:nvCxnSpPr>
        <p:spPr>
          <a:xfrm flipV="1">
            <a:off x="3511185" y="4604625"/>
            <a:ext cx="571500" cy="4492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6D8339-91A6-694D-986F-7D0CD68B652A}"/>
              </a:ext>
            </a:extLst>
          </p:cNvPr>
          <p:cNvSpPr txBox="1"/>
          <p:nvPr/>
        </p:nvSpPr>
        <p:spPr>
          <a:xfrm>
            <a:off x="9034834" y="405943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946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48" grpId="0" animBg="1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→ Sequence-to-Y → X-to-Sequence</a:t>
            </a:r>
          </a:p>
          <a:p>
            <a:r>
              <a:rPr lang="en-US" dirty="0"/>
              <a:t>Conditional, nonlinear AR(∞)</a:t>
            </a:r>
          </a:p>
          <a:p>
            <a:endParaRPr lang="en-US" sz="2800" dirty="0"/>
          </a:p>
          <a:p>
            <a:endParaRPr lang="en-US" dirty="0"/>
          </a:p>
          <a:p>
            <a:r>
              <a:rPr lang="en-US" sz="2800" dirty="0"/>
              <a:t>De facto standard in various applications, including</a:t>
            </a:r>
          </a:p>
          <a:p>
            <a:pPr lvl="1"/>
            <a:r>
              <a:rPr lang="en-US" sz="2800" dirty="0"/>
              <a:t>Machine translation</a:t>
            </a:r>
          </a:p>
          <a:p>
            <a:pPr lvl="1"/>
            <a:r>
              <a:rPr lang="en-US" sz="2800" dirty="0"/>
              <a:t>Speech recognition</a:t>
            </a:r>
          </a:p>
          <a:p>
            <a:pPr lvl="1"/>
            <a:r>
              <a:rPr lang="en-US" sz="2800" dirty="0"/>
              <a:t>Image caption generation</a:t>
            </a:r>
          </a:p>
          <a:p>
            <a:pPr lvl="1"/>
            <a:r>
              <a:rPr lang="en-US" sz="2800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AD2EA-1E05-EB4A-B9D1-2B61215A8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37" y="2870199"/>
            <a:ext cx="6304335" cy="9874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236A305-2ACD-2342-B11E-A7746A6A1332}"/>
              </a:ext>
            </a:extLst>
          </p:cNvPr>
          <p:cNvSpPr/>
          <p:nvPr/>
        </p:nvSpPr>
        <p:spPr>
          <a:xfrm>
            <a:off x="5459651" y="530293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US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D7119-A806-D942-A278-ADB31C6ACFC5}"/>
              </a:ext>
            </a:extLst>
          </p:cNvPr>
          <p:cNvSpPr/>
          <p:nvPr/>
        </p:nvSpPr>
        <p:spPr>
          <a:xfrm>
            <a:off x="6469864" y="5139478"/>
            <a:ext cx="996298" cy="89840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Some</a:t>
            </a:r>
          </a:p>
          <a:p>
            <a:pPr algn="ctr"/>
            <a:r>
              <a:rPr lang="en-US" dirty="0"/>
              <a:t>Neural</a:t>
            </a:r>
          </a:p>
          <a:p>
            <a:pPr algn="ctr"/>
            <a:r>
              <a:rPr lang="en-US" dirty="0"/>
              <a:t>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5A0CEE-5D09-BD42-86A5-DDFFCFB80D27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>
            <a:off x="6031151" y="5588681"/>
            <a:ext cx="438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0625B43-16EA-F04D-867F-63C083768075}"/>
              </a:ext>
            </a:extLst>
          </p:cNvPr>
          <p:cNvSpPr/>
          <p:nvPr/>
        </p:nvSpPr>
        <p:spPr>
          <a:xfrm>
            <a:off x="9357161" y="614031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53E1D7-BB64-7A4B-BAFA-1ED81A351FA7}"/>
              </a:ext>
            </a:extLst>
          </p:cNvPr>
          <p:cNvSpPr/>
          <p:nvPr/>
        </p:nvSpPr>
        <p:spPr>
          <a:xfrm>
            <a:off x="11068050" y="614031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687D17-CF2D-E04F-80D5-4DCE4CA2327C}"/>
              </a:ext>
            </a:extLst>
          </p:cNvPr>
          <p:cNvSpPr/>
          <p:nvPr/>
        </p:nvSpPr>
        <p:spPr>
          <a:xfrm>
            <a:off x="12778938" y="6140315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22EA58-BC33-E342-AE26-AD36A8855D5F}"/>
              </a:ext>
            </a:extLst>
          </p:cNvPr>
          <p:cNvSpPr/>
          <p:nvPr/>
        </p:nvSpPr>
        <p:spPr>
          <a:xfrm>
            <a:off x="9357161" y="466491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555452-9717-464A-ADFD-9944270AA822}"/>
              </a:ext>
            </a:extLst>
          </p:cNvPr>
          <p:cNvSpPr/>
          <p:nvPr/>
        </p:nvSpPr>
        <p:spPr>
          <a:xfrm>
            <a:off x="11068050" y="4664919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55A91-6975-594C-8FA9-C72598F6CC95}"/>
              </a:ext>
            </a:extLst>
          </p:cNvPr>
          <p:cNvCxnSpPr>
            <a:cxnSpLocks/>
          </p:cNvCxnSpPr>
          <p:nvPr/>
        </p:nvCxnSpPr>
        <p:spPr>
          <a:xfrm flipV="1">
            <a:off x="9642911" y="5139478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E1AD96-B4EF-5743-93F2-952168037871}"/>
              </a:ext>
            </a:extLst>
          </p:cNvPr>
          <p:cNvCxnSpPr>
            <a:cxnSpLocks/>
          </p:cNvCxnSpPr>
          <p:nvPr/>
        </p:nvCxnSpPr>
        <p:spPr>
          <a:xfrm flipV="1">
            <a:off x="11353800" y="5139478"/>
            <a:ext cx="0" cy="100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438DF2-7FD8-624B-9745-6E9B30076294}"/>
              </a:ext>
            </a:extLst>
          </p:cNvPr>
          <p:cNvCxnSpPr>
            <a:cxnSpLocks/>
          </p:cNvCxnSpPr>
          <p:nvPr/>
        </p:nvCxnSpPr>
        <p:spPr>
          <a:xfrm flipV="1">
            <a:off x="13064688" y="5588681"/>
            <a:ext cx="0" cy="55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163A7A-A040-4547-938A-8D6BE64B2AE2}"/>
              </a:ext>
            </a:extLst>
          </p:cNvPr>
          <p:cNvCxnSpPr>
            <a:cxnSpLocks/>
          </p:cNvCxnSpPr>
          <p:nvPr/>
        </p:nvCxnSpPr>
        <p:spPr>
          <a:xfrm>
            <a:off x="9928661" y="4902199"/>
            <a:ext cx="1139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E91140-DDDA-DF41-A69D-D0361154F23A}"/>
              </a:ext>
            </a:extLst>
          </p:cNvPr>
          <p:cNvCxnSpPr>
            <a:cxnSpLocks/>
          </p:cNvCxnSpPr>
          <p:nvPr/>
        </p:nvCxnSpPr>
        <p:spPr>
          <a:xfrm>
            <a:off x="11639550" y="4902199"/>
            <a:ext cx="1139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0A95CC3-4B6F-CD4F-B448-5484B4216292}"/>
              </a:ext>
            </a:extLst>
          </p:cNvPr>
          <p:cNvCxnSpPr>
            <a:cxnSpLocks/>
          </p:cNvCxnSpPr>
          <p:nvPr/>
        </p:nvCxnSpPr>
        <p:spPr>
          <a:xfrm>
            <a:off x="9928661" y="4902199"/>
            <a:ext cx="1139389" cy="15238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A319F01-A356-974C-9245-BEB98E91418C}"/>
              </a:ext>
            </a:extLst>
          </p:cNvPr>
          <p:cNvCxnSpPr>
            <a:cxnSpLocks/>
          </p:cNvCxnSpPr>
          <p:nvPr/>
        </p:nvCxnSpPr>
        <p:spPr>
          <a:xfrm>
            <a:off x="11639550" y="4902199"/>
            <a:ext cx="1139388" cy="15238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66448D12-7F8E-0045-A8EC-0F21250382A5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7466162" y="5139478"/>
            <a:ext cx="2176749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B4BB028-CC76-5946-B90D-04812B01BE57}"/>
              </a:ext>
            </a:extLst>
          </p:cNvPr>
          <p:cNvCxnSpPr>
            <a:cxnSpLocks/>
            <a:stCxn id="6" idx="3"/>
            <a:endCxn id="15" idx="2"/>
          </p:cNvCxnSpPr>
          <p:nvPr/>
        </p:nvCxnSpPr>
        <p:spPr>
          <a:xfrm flipV="1">
            <a:off x="7466162" y="5139478"/>
            <a:ext cx="3887638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80CC74C7-A608-6A48-B02E-EB83FA69E79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466162" y="5139478"/>
            <a:ext cx="5598526" cy="4492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E523C7C-FDFD-584A-B160-1D4483E8C827}"/>
              </a:ext>
            </a:extLst>
          </p:cNvPr>
          <p:cNvSpPr/>
          <p:nvPr/>
        </p:nvSpPr>
        <p:spPr>
          <a:xfrm>
            <a:off x="7751912" y="4664918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A2ACFEC7-6BAB-7B48-A4F2-90385877A5E7}"/>
              </a:ext>
            </a:extLst>
          </p:cNvPr>
          <p:cNvCxnSpPr>
            <a:cxnSpLocks/>
            <a:stCxn id="48" idx="3"/>
            <a:endCxn id="10" idx="2"/>
          </p:cNvCxnSpPr>
          <p:nvPr/>
        </p:nvCxnSpPr>
        <p:spPr>
          <a:xfrm>
            <a:off x="8323412" y="4902198"/>
            <a:ext cx="1033749" cy="15238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C6C06F-BD78-7542-A458-00B3D3918E9F}"/>
              </a:ext>
            </a:extLst>
          </p:cNvPr>
          <p:cNvCxnSpPr>
            <a:cxnSpLocks/>
            <a:stCxn id="48" idx="3"/>
            <a:endCxn id="13" idx="1"/>
          </p:cNvCxnSpPr>
          <p:nvPr/>
        </p:nvCxnSpPr>
        <p:spPr>
          <a:xfrm>
            <a:off x="8323412" y="4902198"/>
            <a:ext cx="1033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2DA3EB4-4CFA-2D49-BC5D-B8AE5FF44A66}"/>
              </a:ext>
            </a:extLst>
          </p:cNvPr>
          <p:cNvCxnSpPr>
            <a:cxnSpLocks/>
            <a:stCxn id="6" idx="3"/>
            <a:endCxn id="48" idx="2"/>
          </p:cNvCxnSpPr>
          <p:nvPr/>
        </p:nvCxnSpPr>
        <p:spPr>
          <a:xfrm flipV="1">
            <a:off x="7466162" y="5139477"/>
            <a:ext cx="571500" cy="4492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26D8339-91A6-694D-986F-7D0CD68B652A}"/>
              </a:ext>
            </a:extLst>
          </p:cNvPr>
          <p:cNvSpPr txBox="1"/>
          <p:nvPr/>
        </p:nvSpPr>
        <p:spPr>
          <a:xfrm>
            <a:off x="12989811" y="459428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474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– Issue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Lecture 3</a:t>
            </a:r>
          </a:p>
          <a:p>
            <a:r>
              <a:rPr lang="en-US" dirty="0"/>
              <a:t>“</a:t>
            </a:r>
            <a:r>
              <a:rPr lang="en-US" i="1" dirty="0"/>
              <a:t>More interesting data is </a:t>
            </a:r>
            <a:r>
              <a:rPr lang="en-US" b="1" i="1" dirty="0"/>
              <a:t>complex</a:t>
            </a:r>
            <a:r>
              <a:rPr lang="en-US" i="1" dirty="0"/>
              <a:t> and </a:t>
            </a:r>
            <a:r>
              <a:rPr lang="en-US" b="1" i="1" dirty="0"/>
              <a:t>multidimensional</a:t>
            </a:r>
            <a:r>
              <a:rPr lang="en-US" dirty="0"/>
              <a:t>”</a:t>
            </a:r>
          </a:p>
          <a:p>
            <a:r>
              <a:rPr lang="en-US" dirty="0"/>
              <a:t>AR(p) can be generalized to a multivariate case by</a:t>
            </a:r>
          </a:p>
          <a:p>
            <a:endParaRPr lang="en-US" dirty="0"/>
          </a:p>
          <a:p>
            <a:r>
              <a:rPr lang="en-US" dirty="0"/>
              <a:t>Parameters to be estimated:                        for all</a:t>
            </a:r>
          </a:p>
          <a:p>
            <a:r>
              <a:rPr lang="en-US" dirty="0"/>
              <a:t># of parameters:  </a:t>
            </a:r>
          </a:p>
          <a:p>
            <a:r>
              <a:rPr lang="en-US" dirty="0"/>
              <a:t>Requires a lot of data to properly estimate all those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2930C-2D96-3C46-BA1C-D195FD12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3365796"/>
            <a:ext cx="7645725" cy="400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8250C1-931B-9D42-8821-67C644B5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32" y="3849792"/>
            <a:ext cx="1740868" cy="4134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539817-A031-984B-8BE0-F39A9020C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25" y="3904328"/>
            <a:ext cx="1974060" cy="358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F0CF7C-A47D-AA4F-9E2E-6C39D520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712" y="4354365"/>
            <a:ext cx="1017587" cy="4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2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Generation                                      when </a:t>
            </a:r>
            <a:r>
              <a:rPr lang="en-US" i="1" dirty="0"/>
              <a:t>Y</a:t>
            </a:r>
            <a:r>
              <a:rPr lang="en-US" dirty="0"/>
              <a:t> is a continuous sequence</a:t>
            </a:r>
          </a:p>
          <a:p>
            <a:r>
              <a:rPr lang="en-US" dirty="0"/>
              <a:t>Markov models, e.g., KF, are great: forward(-backward) algorithm</a:t>
            </a:r>
          </a:p>
          <a:p>
            <a:pPr lvl="1"/>
            <a:r>
              <a:rPr lang="en-US" dirty="0"/>
              <a:t>Exact inference in a fixed number of steps</a:t>
            </a:r>
          </a:p>
          <a:p>
            <a:r>
              <a:rPr lang="en-US" dirty="0"/>
              <a:t>RNN’s are not Markovian: no analytical solution</a:t>
            </a:r>
          </a:p>
          <a:p>
            <a:pPr lvl="1"/>
            <a:r>
              <a:rPr lang="en-US" dirty="0"/>
              <a:t>Gradient-based optimization with backpropagation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Depending on the choice of optimization algorithm, sub-linear computation is possible, but often has a large constant.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F5E4-F87D-1748-8A17-E4D61C23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61" y="1897065"/>
            <a:ext cx="2844479" cy="458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907FC-D632-534E-823E-C218BE7E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61" y="4257674"/>
            <a:ext cx="4650587" cy="3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06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931"/>
            <a:ext cx="10515600" cy="1325563"/>
          </a:xfrm>
        </p:spPr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252"/>
            <a:ext cx="10515600" cy="4351338"/>
          </a:xfrm>
        </p:spPr>
        <p:txBody>
          <a:bodyPr/>
          <a:lstStyle/>
          <a:p>
            <a:r>
              <a:rPr lang="en-US" dirty="0"/>
              <a:t>Generation                                       when </a:t>
            </a:r>
            <a:r>
              <a:rPr lang="en-US" i="1" dirty="0"/>
              <a:t>Y</a:t>
            </a:r>
            <a:r>
              <a:rPr lang="en-US" dirty="0"/>
              <a:t> is a discrete sequence</a:t>
            </a:r>
          </a:p>
          <a:p>
            <a:r>
              <a:rPr lang="en-US" dirty="0"/>
              <a:t>Markov models, e.g., HMM, are great: Viterbi algorithm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RNN’s are not Markovian: no (tractable) exact decoding algorithm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F5E4-F87D-1748-8A17-E4D61C23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9" y="1271578"/>
            <a:ext cx="2844479" cy="45878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2B9B87C-9826-E643-9E8F-03D1B4E89538}"/>
              </a:ext>
            </a:extLst>
          </p:cNvPr>
          <p:cNvGrpSpPr/>
          <p:nvPr/>
        </p:nvGrpSpPr>
        <p:grpSpPr>
          <a:xfrm rot="16200000">
            <a:off x="2305228" y="1436942"/>
            <a:ext cx="1866819" cy="3540595"/>
            <a:chOff x="6894121" y="2857505"/>
            <a:chExt cx="2017948" cy="41707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D470C6-3273-2A40-AED6-17362A53C8F6}"/>
                </a:ext>
              </a:extLst>
            </p:cNvPr>
            <p:cNvSpPr/>
            <p:nvPr/>
          </p:nvSpPr>
          <p:spPr>
            <a:xfrm>
              <a:off x="6894122" y="2857505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4319EA2-4BF6-484C-B99E-61319AFB0098}"/>
                </a:ext>
              </a:extLst>
            </p:cNvPr>
            <p:cNvSpPr/>
            <p:nvPr/>
          </p:nvSpPr>
          <p:spPr>
            <a:xfrm>
              <a:off x="6894121" y="3316689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8094D3-6D99-BB48-8B0A-B9C50AA68FDE}"/>
                </a:ext>
              </a:extLst>
            </p:cNvPr>
            <p:cNvSpPr/>
            <p:nvPr/>
          </p:nvSpPr>
          <p:spPr>
            <a:xfrm>
              <a:off x="6894121" y="3773889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691335B-45FF-4D4E-B3E9-9202FB667034}"/>
                </a:ext>
              </a:extLst>
            </p:cNvPr>
            <p:cNvSpPr/>
            <p:nvPr/>
          </p:nvSpPr>
          <p:spPr>
            <a:xfrm>
              <a:off x="6894122" y="4291412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A58E81-4C26-4C4D-B6D2-0E2F2DFF15BD}"/>
                </a:ext>
              </a:extLst>
            </p:cNvPr>
            <p:cNvSpPr/>
            <p:nvPr/>
          </p:nvSpPr>
          <p:spPr>
            <a:xfrm>
              <a:off x="6894121" y="4750596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E33335-64C2-2E4B-BC66-229F3C09A82C}"/>
                </a:ext>
              </a:extLst>
            </p:cNvPr>
            <p:cNvSpPr/>
            <p:nvPr/>
          </p:nvSpPr>
          <p:spPr>
            <a:xfrm>
              <a:off x="6894121" y="5207796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8D8D262-FB40-E04D-97BC-FDE0A850439C}"/>
                </a:ext>
              </a:extLst>
            </p:cNvPr>
            <p:cNvSpPr/>
            <p:nvPr/>
          </p:nvSpPr>
          <p:spPr>
            <a:xfrm>
              <a:off x="6896112" y="5725319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D1C83C-9120-9346-8447-DB80D5EAA186}"/>
                </a:ext>
              </a:extLst>
            </p:cNvPr>
            <p:cNvSpPr/>
            <p:nvPr/>
          </p:nvSpPr>
          <p:spPr>
            <a:xfrm>
              <a:off x="6896111" y="6184503"/>
              <a:ext cx="385763" cy="386551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560D85-F345-D248-856F-36EEC74B0CF9}"/>
                </a:ext>
              </a:extLst>
            </p:cNvPr>
            <p:cNvSpPr/>
            <p:nvPr/>
          </p:nvSpPr>
          <p:spPr>
            <a:xfrm>
              <a:off x="6896111" y="6641703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039576-B23E-444E-8BCA-0243671B904D}"/>
                </a:ext>
              </a:extLst>
            </p:cNvPr>
            <p:cNvSpPr/>
            <p:nvPr/>
          </p:nvSpPr>
          <p:spPr>
            <a:xfrm>
              <a:off x="7741064" y="4291412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EB5B684-8025-F64F-9812-76414F371FF1}"/>
                </a:ext>
              </a:extLst>
            </p:cNvPr>
            <p:cNvSpPr/>
            <p:nvPr/>
          </p:nvSpPr>
          <p:spPr>
            <a:xfrm>
              <a:off x="7741063" y="4750596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AC3D57-7864-CE48-866A-7C68C39A318A}"/>
                </a:ext>
              </a:extLst>
            </p:cNvPr>
            <p:cNvSpPr/>
            <p:nvPr/>
          </p:nvSpPr>
          <p:spPr>
            <a:xfrm>
              <a:off x="7741063" y="5207796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219720-1837-1248-82C1-BFCE27F862CB}"/>
                </a:ext>
              </a:extLst>
            </p:cNvPr>
            <p:cNvSpPr/>
            <p:nvPr/>
          </p:nvSpPr>
          <p:spPr>
            <a:xfrm>
              <a:off x="8526306" y="4750596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2C4FD5-82AA-7E49-B23F-B17EAB0D0357}"/>
                </a:ext>
              </a:extLst>
            </p:cNvPr>
            <p:cNvSpPr/>
            <p:nvPr/>
          </p:nvSpPr>
          <p:spPr>
            <a:xfrm>
              <a:off x="8526305" y="5209780"/>
              <a:ext cx="385763" cy="38655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FE9AB11-01FE-2A4F-9D52-B1CE8779CAC3}"/>
                </a:ext>
              </a:extLst>
            </p:cNvPr>
            <p:cNvSpPr/>
            <p:nvPr/>
          </p:nvSpPr>
          <p:spPr>
            <a:xfrm>
              <a:off x="8526305" y="5666980"/>
              <a:ext cx="385763" cy="38655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3281655-F84F-8941-8B62-614B6A44ED7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85" y="3050781"/>
              <a:ext cx="461179" cy="1433907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2D8DB4-B051-F042-97DA-5414B7F87F9D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84" y="3509965"/>
              <a:ext cx="461180" cy="974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3F2BB9C-8790-994C-9518-2CA8EE1A10EC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84" y="3967165"/>
              <a:ext cx="461180" cy="517523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5ABAAB1-A6AE-5343-8674-79015C12AB6F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85" y="4484688"/>
              <a:ext cx="461178" cy="45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73795E1-72B7-A44F-95E7-8B50238FA3E4}"/>
                </a:ext>
              </a:extLst>
            </p:cNvPr>
            <p:cNvCxnSpPr>
              <a:cxnSpLocks/>
            </p:cNvCxnSpPr>
            <p:nvPr/>
          </p:nvCxnSpPr>
          <p:spPr>
            <a:xfrm>
              <a:off x="7279884" y="4943872"/>
              <a:ext cx="461179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75A4A9-B5D1-7B41-BDEE-26D903590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9884" y="4943872"/>
              <a:ext cx="461179" cy="4572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F80BC5-9E47-5749-813F-AEE1286CA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875" y="5401072"/>
              <a:ext cx="459188" cy="517523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16BEB7-E4A7-4C4B-9689-B29BE1DC9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874" y="5401072"/>
              <a:ext cx="459189" cy="976707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201D9A-3950-E546-A060-C43417EB1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1874" y="5401072"/>
              <a:ext cx="459189" cy="1433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5093A97-C95D-294E-9EB0-C3D4D1A2CFBF}"/>
                </a:ext>
              </a:extLst>
            </p:cNvPr>
            <p:cNvCxnSpPr>
              <a:cxnSpLocks/>
            </p:cNvCxnSpPr>
            <p:nvPr/>
          </p:nvCxnSpPr>
          <p:spPr>
            <a:xfrm>
              <a:off x="8126827" y="4484688"/>
              <a:ext cx="399479" cy="45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F0E8CF6-AFD2-9E47-A23C-33BD05E33660}"/>
                </a:ext>
              </a:extLst>
            </p:cNvPr>
            <p:cNvCxnSpPr>
              <a:cxnSpLocks/>
            </p:cNvCxnSpPr>
            <p:nvPr/>
          </p:nvCxnSpPr>
          <p:spPr>
            <a:xfrm>
              <a:off x="8126826" y="4943872"/>
              <a:ext cx="399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64694E8-053C-384D-919E-EABCFA41A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826" y="4943872"/>
              <a:ext cx="39948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DFC7528-7C1F-1F46-9DA1-B958DC8C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636" y="2368466"/>
            <a:ext cx="1433952" cy="363537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4D8D2A3-662F-3243-9CD1-1812447730DA}"/>
              </a:ext>
            </a:extLst>
          </p:cNvPr>
          <p:cNvGrpSpPr/>
          <p:nvPr/>
        </p:nvGrpSpPr>
        <p:grpSpPr>
          <a:xfrm rot="16200000">
            <a:off x="2230505" y="3655651"/>
            <a:ext cx="2017948" cy="4170749"/>
            <a:chOff x="552874" y="3633396"/>
            <a:chExt cx="2017948" cy="417074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90FFC43-7597-0642-B7F6-02E6CA1964EC}"/>
                </a:ext>
              </a:extLst>
            </p:cNvPr>
            <p:cNvSpPr/>
            <p:nvPr/>
          </p:nvSpPr>
          <p:spPr>
            <a:xfrm>
              <a:off x="552875" y="3633396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830659-2E68-5144-B33E-4FB8A96FE7B4}"/>
                </a:ext>
              </a:extLst>
            </p:cNvPr>
            <p:cNvSpPr/>
            <p:nvPr/>
          </p:nvSpPr>
          <p:spPr>
            <a:xfrm>
              <a:off x="552874" y="4092580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9D9D92-4BF9-284E-9B5B-DDD222B92A4A}"/>
                </a:ext>
              </a:extLst>
            </p:cNvPr>
            <p:cNvSpPr/>
            <p:nvPr/>
          </p:nvSpPr>
          <p:spPr>
            <a:xfrm>
              <a:off x="552874" y="4549780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EC1762D-453D-1549-A42E-60643D2A1E4D}"/>
                </a:ext>
              </a:extLst>
            </p:cNvPr>
            <p:cNvSpPr/>
            <p:nvPr/>
          </p:nvSpPr>
          <p:spPr>
            <a:xfrm>
              <a:off x="552875" y="5067303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7B40EB-5700-4642-95D2-5466E7406F27}"/>
                </a:ext>
              </a:extLst>
            </p:cNvPr>
            <p:cNvSpPr/>
            <p:nvPr/>
          </p:nvSpPr>
          <p:spPr>
            <a:xfrm>
              <a:off x="552874" y="5526487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FE5EF66-0A97-6B41-946C-176023C7F1A4}"/>
                </a:ext>
              </a:extLst>
            </p:cNvPr>
            <p:cNvSpPr/>
            <p:nvPr/>
          </p:nvSpPr>
          <p:spPr>
            <a:xfrm>
              <a:off x="552874" y="5983687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AD1FB7-8E5B-F541-9EE0-9E115A1E9662}"/>
                </a:ext>
              </a:extLst>
            </p:cNvPr>
            <p:cNvSpPr/>
            <p:nvPr/>
          </p:nvSpPr>
          <p:spPr>
            <a:xfrm>
              <a:off x="554865" y="6501210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3A6B45C-5980-5141-BD96-FEC306EBE8A7}"/>
                </a:ext>
              </a:extLst>
            </p:cNvPr>
            <p:cNvSpPr/>
            <p:nvPr/>
          </p:nvSpPr>
          <p:spPr>
            <a:xfrm>
              <a:off x="554864" y="6960394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83FF81-BDA0-8B4D-AFE3-C06B722A308A}"/>
                </a:ext>
              </a:extLst>
            </p:cNvPr>
            <p:cNvSpPr/>
            <p:nvPr/>
          </p:nvSpPr>
          <p:spPr>
            <a:xfrm>
              <a:off x="554864" y="7417594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C0542B3-7758-C444-80AB-6FD36EE9274D}"/>
                </a:ext>
              </a:extLst>
            </p:cNvPr>
            <p:cNvSpPr/>
            <p:nvPr/>
          </p:nvSpPr>
          <p:spPr>
            <a:xfrm>
              <a:off x="1399817" y="5067303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128C2B-6421-614A-ABA3-9117BA802882}"/>
                </a:ext>
              </a:extLst>
            </p:cNvPr>
            <p:cNvSpPr/>
            <p:nvPr/>
          </p:nvSpPr>
          <p:spPr>
            <a:xfrm>
              <a:off x="1399816" y="5526487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CEB7EC8-20C3-1942-86DC-0FF0D7DEEC8D}"/>
                </a:ext>
              </a:extLst>
            </p:cNvPr>
            <p:cNvSpPr/>
            <p:nvPr/>
          </p:nvSpPr>
          <p:spPr>
            <a:xfrm>
              <a:off x="1399816" y="5983687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7B59B70-EDCE-AB41-BF94-D5CD1154E723}"/>
                </a:ext>
              </a:extLst>
            </p:cNvPr>
            <p:cNvSpPr/>
            <p:nvPr/>
          </p:nvSpPr>
          <p:spPr>
            <a:xfrm>
              <a:off x="2185059" y="5526487"/>
              <a:ext cx="385763" cy="386551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DA413C6-CCF9-274A-A33E-91EE7F1B5C9F}"/>
                </a:ext>
              </a:extLst>
            </p:cNvPr>
            <p:cNvSpPr/>
            <p:nvPr/>
          </p:nvSpPr>
          <p:spPr>
            <a:xfrm>
              <a:off x="2185058" y="5985671"/>
              <a:ext cx="385763" cy="38655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9867E8-6139-784E-A6C3-89C11EBA1DAA}"/>
                </a:ext>
              </a:extLst>
            </p:cNvPr>
            <p:cNvSpPr/>
            <p:nvPr/>
          </p:nvSpPr>
          <p:spPr>
            <a:xfrm>
              <a:off x="2185058" y="6442871"/>
              <a:ext cx="385763" cy="386551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c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22EF004-F8F0-F641-B2C8-D9416F1E8F17}"/>
                </a:ext>
              </a:extLst>
            </p:cNvPr>
            <p:cNvCxnSpPr>
              <a:cxnSpLocks/>
              <a:stCxn id="46" idx="6"/>
              <a:endCxn id="55" idx="2"/>
            </p:cNvCxnSpPr>
            <p:nvPr/>
          </p:nvCxnSpPr>
          <p:spPr>
            <a:xfrm>
              <a:off x="938638" y="3826672"/>
              <a:ext cx="461179" cy="1433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50443D-B11D-EE46-B081-B37B60D7EA01}"/>
                </a:ext>
              </a:extLst>
            </p:cNvPr>
            <p:cNvCxnSpPr>
              <a:cxnSpLocks/>
              <a:stCxn id="47" idx="6"/>
              <a:endCxn id="55" idx="2"/>
            </p:cNvCxnSpPr>
            <p:nvPr/>
          </p:nvCxnSpPr>
          <p:spPr>
            <a:xfrm>
              <a:off x="938637" y="4285856"/>
              <a:ext cx="461180" cy="974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F324CA-A0FB-304A-84E1-0BBADFAA4657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938637" y="4743056"/>
              <a:ext cx="461180" cy="517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3DE5F47-7A3F-ED4F-89D5-053568EC2DC2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>
              <a:off x="938638" y="5260579"/>
              <a:ext cx="461178" cy="45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365197E-4B0A-C54F-AF55-8272C2361EAE}"/>
                </a:ext>
              </a:extLst>
            </p:cNvPr>
            <p:cNvCxnSpPr>
              <a:cxnSpLocks/>
              <a:stCxn id="50" idx="6"/>
              <a:endCxn id="56" idx="2"/>
            </p:cNvCxnSpPr>
            <p:nvPr/>
          </p:nvCxnSpPr>
          <p:spPr>
            <a:xfrm>
              <a:off x="938637" y="5719763"/>
              <a:ext cx="4611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A7B06BE-B29E-3A4B-B621-084505455F38}"/>
                </a:ext>
              </a:extLst>
            </p:cNvPr>
            <p:cNvCxnSpPr>
              <a:cxnSpLocks/>
              <a:stCxn id="51" idx="6"/>
              <a:endCxn id="56" idx="2"/>
            </p:cNvCxnSpPr>
            <p:nvPr/>
          </p:nvCxnSpPr>
          <p:spPr>
            <a:xfrm flipV="1">
              <a:off x="938637" y="5719763"/>
              <a:ext cx="461179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2AFFBFE-01EE-B640-BFE0-9BC42F281DB4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 flipV="1">
              <a:off x="940628" y="6176963"/>
              <a:ext cx="459188" cy="517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7B06E06-5BDF-6449-92B8-CE02DFACB7C8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 flipV="1">
              <a:off x="940627" y="6176963"/>
              <a:ext cx="459189" cy="976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4127D5D-1841-7D4D-98BD-521B303986DE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 flipV="1">
              <a:off x="940627" y="6176963"/>
              <a:ext cx="459189" cy="1433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7764721-E7BD-F94F-A945-3C39504F07ED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>
              <a:off x="1785580" y="5260579"/>
              <a:ext cx="399479" cy="459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049A0E8-C454-F047-92DB-09F00A0C4886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>
              <a:off x="1785579" y="5719763"/>
              <a:ext cx="3994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3DE0BA-578F-DF4B-AF77-4D25C78D4603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1785579" y="5719763"/>
              <a:ext cx="39948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FD39AB5-FA0A-0D4E-9F84-52042246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36" y="4831868"/>
            <a:ext cx="1254035" cy="4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42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Generation                                       </a:t>
            </a:r>
            <a:br>
              <a:rPr lang="en-US" dirty="0"/>
            </a:br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is a discrete sequence</a:t>
            </a:r>
          </a:p>
          <a:p>
            <a:r>
              <a:rPr lang="en-US" dirty="0"/>
              <a:t>Greedy decoding </a:t>
            </a:r>
          </a:p>
          <a:p>
            <a:r>
              <a:rPr lang="en-US" dirty="0"/>
              <a:t>Efficient, but heavily suboptimal search</a:t>
            </a:r>
          </a:p>
          <a:p>
            <a:r>
              <a:rPr lang="en-US" dirty="0"/>
              <a:t>Pick the most likely symbol each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Until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F5E4-F87D-1748-8A17-E4D61C23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9" y="1854201"/>
            <a:ext cx="2844479" cy="458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B5E4C-F521-2444-B07E-C40041E6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2784480"/>
            <a:ext cx="1205701" cy="344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D0E223-8CD8-0741-92C8-469D9F670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50" y="4236247"/>
            <a:ext cx="4420000" cy="5525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9B7D695-086E-234A-A1D0-162474A5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450" y="5256638"/>
            <a:ext cx="1462488" cy="4233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1EF317-BB9D-2040-8677-D4E2236F1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8" y="486398"/>
            <a:ext cx="3756249" cy="60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0964-4056-F042-A16E-8FF921F3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</a:t>
            </a:r>
            <a:br>
              <a:rPr lang="en-US" dirty="0"/>
            </a:br>
            <a:r>
              <a:rPr lang="en-US" dirty="0"/>
              <a:t>for conditional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E8511-88F4-6944-A6DF-8D5B8536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Generation                                       </a:t>
            </a:r>
            <a:br>
              <a:rPr lang="en-US" dirty="0"/>
            </a:br>
            <a:r>
              <a:rPr lang="en-US" dirty="0"/>
              <a:t>when </a:t>
            </a:r>
            <a:r>
              <a:rPr lang="en-US" i="1" dirty="0"/>
              <a:t>Y</a:t>
            </a:r>
            <a:r>
              <a:rPr lang="en-US" dirty="0"/>
              <a:t> is a discrete sequence</a:t>
            </a:r>
          </a:p>
          <a:p>
            <a:r>
              <a:rPr lang="en-US" dirty="0"/>
              <a:t>Beam Search</a:t>
            </a:r>
          </a:p>
          <a:p>
            <a:r>
              <a:rPr lang="en-US" dirty="0"/>
              <a:t>Maintain </a:t>
            </a:r>
            <a:r>
              <a:rPr lang="en-US" i="1" dirty="0"/>
              <a:t>K</a:t>
            </a:r>
            <a:r>
              <a:rPr lang="en-US" dirty="0"/>
              <a:t> hypotheses at a time</a:t>
            </a:r>
          </a:p>
          <a:p>
            <a:endParaRPr lang="en-US" dirty="0"/>
          </a:p>
          <a:p>
            <a:r>
              <a:rPr lang="en-US" dirty="0"/>
              <a:t>Expand each hypothesis</a:t>
            </a:r>
          </a:p>
          <a:p>
            <a:endParaRPr lang="en-US" dirty="0"/>
          </a:p>
          <a:p>
            <a:r>
              <a:rPr lang="en-US" dirty="0"/>
              <a:t>Pick top-K hypotheses from the union                         where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BF5E4-F87D-1748-8A17-E4D61C23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9" y="1825625"/>
            <a:ext cx="2844479" cy="458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8F07A-A1B9-9F48-BFCD-AB7512F7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437" y="2771776"/>
            <a:ext cx="2030628" cy="335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0E015-6DD9-944B-8B77-E8EF82ABC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88" y="3757613"/>
            <a:ext cx="5862910" cy="389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E723D-7BA0-A243-A40D-AF6E55E4C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287" y="4829175"/>
            <a:ext cx="6005093" cy="355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9F1334-26A4-B545-9AED-BD31DB601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528" y="5272088"/>
            <a:ext cx="1891260" cy="502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C061E-7AFF-C949-9673-77FA95208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286" y="5888408"/>
            <a:ext cx="8190287" cy="583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E7AB1-066F-9549-BAE1-87CF34278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02" y="1638063"/>
            <a:ext cx="4361873" cy="33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28A1-E28A-FA4B-B314-7A027D83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50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F158-0D2C-7841-90CF-43FDDE6F1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2"/>
            <a:ext cx="10515600" cy="5000625"/>
          </a:xfrm>
        </p:spPr>
        <p:txBody>
          <a:bodyPr/>
          <a:lstStyle/>
          <a:p>
            <a:r>
              <a:rPr lang="en-US" dirty="0"/>
              <a:t>Recall what you’ve learned so far in the course</a:t>
            </a:r>
          </a:p>
          <a:p>
            <a:r>
              <a:rPr lang="en-US" dirty="0"/>
              <a:t>Probabilistic framework of time-series analysis with latent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Transition distribution: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Emission distribution: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Posterior distribution:  </a:t>
            </a:r>
          </a:p>
          <a:p>
            <a:r>
              <a:rPr lang="en-US" dirty="0" err="1"/>
              <a:t>Kalman</a:t>
            </a:r>
            <a:r>
              <a:rPr lang="en-US" dirty="0"/>
              <a:t> filter</a:t>
            </a:r>
          </a:p>
          <a:p>
            <a:pPr lvl="1"/>
            <a:r>
              <a:rPr lang="en-US" dirty="0"/>
              <a:t>Transition: Gaussian, Emission: Gaussian</a:t>
            </a:r>
          </a:p>
          <a:p>
            <a:r>
              <a:rPr lang="en-US" dirty="0"/>
              <a:t>Hidden Markov model</a:t>
            </a:r>
          </a:p>
          <a:p>
            <a:pPr lvl="1"/>
            <a:r>
              <a:rPr lang="en-US" dirty="0"/>
              <a:t>Transition: Categorical, Emission: Gaussian</a:t>
            </a:r>
          </a:p>
          <a:p>
            <a:r>
              <a:rPr lang="en-US" dirty="0"/>
              <a:t>Generalization with a (recurrent)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5F92A-37CD-0B40-AF57-F60A9320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2549844"/>
            <a:ext cx="1492250" cy="362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B5D89-002E-3440-A1AF-94A36D10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2980292"/>
            <a:ext cx="1169602" cy="362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FDCDA-9769-584A-9613-93E1EA58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437493"/>
            <a:ext cx="4698574" cy="36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26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28A1-E28A-FA4B-B314-7A027D83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50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F158-0D2C-7841-90CF-43FDDE6F1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762"/>
            <a:ext cx="10515600" cy="5000625"/>
          </a:xfrm>
        </p:spPr>
        <p:txBody>
          <a:bodyPr/>
          <a:lstStyle/>
          <a:p>
            <a:r>
              <a:rPr lang="en-US" dirty="0"/>
              <a:t>Deep </a:t>
            </a:r>
            <a:r>
              <a:rPr lang="en-US" dirty="0" err="1"/>
              <a:t>Kalman</a:t>
            </a:r>
            <a:r>
              <a:rPr lang="en-US" dirty="0"/>
              <a:t> Filter [Krishnan, </a:t>
            </a:r>
            <a:r>
              <a:rPr lang="en-US" dirty="0" err="1"/>
              <a:t>Shalit</a:t>
            </a:r>
            <a:r>
              <a:rPr lang="en-US" dirty="0"/>
              <a:t> &amp; Sontag, 2016] </a:t>
            </a:r>
          </a:p>
          <a:p>
            <a:r>
              <a:rPr lang="en-US" dirty="0"/>
              <a:t>Transition distribution</a:t>
            </a:r>
          </a:p>
          <a:p>
            <a:endParaRPr lang="en-US" dirty="0"/>
          </a:p>
          <a:p>
            <a:r>
              <a:rPr lang="en-US" dirty="0"/>
              <a:t>Emission distribution</a:t>
            </a:r>
          </a:p>
          <a:p>
            <a:endParaRPr lang="en-US" dirty="0"/>
          </a:p>
          <a:p>
            <a:r>
              <a:rPr lang="en-US" dirty="0"/>
              <a:t>Approximate posterior distribution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9EC9AE-F132-7049-AF53-95E02B0F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17" y="3541712"/>
            <a:ext cx="3948545" cy="425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384FE-5AB7-B243-ADF0-685C2D6B3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17" y="2584869"/>
            <a:ext cx="4915933" cy="422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C4175-FE41-2449-8425-C638BCB3D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17" y="4609726"/>
            <a:ext cx="4935676" cy="4258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BA8A74-5542-6D42-899D-6C44FFC267B9}"/>
              </a:ext>
            </a:extLst>
          </p:cNvPr>
          <p:cNvSpPr/>
          <p:nvPr/>
        </p:nvSpPr>
        <p:spPr>
          <a:xfrm>
            <a:off x="4702668" y="2613443"/>
            <a:ext cx="483694" cy="42246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98A27-DED4-6445-B545-B7BB6651421F}"/>
              </a:ext>
            </a:extLst>
          </p:cNvPr>
          <p:cNvSpPr/>
          <p:nvPr/>
        </p:nvSpPr>
        <p:spPr>
          <a:xfrm>
            <a:off x="4012105" y="3566316"/>
            <a:ext cx="483694" cy="42246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98473-D516-FF40-B4EE-DE9B79BBE85E}"/>
              </a:ext>
            </a:extLst>
          </p:cNvPr>
          <p:cNvSpPr/>
          <p:nvPr/>
        </p:nvSpPr>
        <p:spPr>
          <a:xfrm>
            <a:off x="2898805" y="3563586"/>
            <a:ext cx="483694" cy="42246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87A0C0-E6A9-0741-A8D5-B553ED407A2D}"/>
              </a:ext>
            </a:extLst>
          </p:cNvPr>
          <p:cNvSpPr/>
          <p:nvPr/>
        </p:nvSpPr>
        <p:spPr>
          <a:xfrm>
            <a:off x="3140652" y="4614067"/>
            <a:ext cx="483694" cy="4224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E1A7C-3BD7-184F-AFD2-BBBD668E8289}"/>
              </a:ext>
            </a:extLst>
          </p:cNvPr>
          <p:cNvSpPr/>
          <p:nvPr/>
        </p:nvSpPr>
        <p:spPr>
          <a:xfrm>
            <a:off x="4702668" y="4608745"/>
            <a:ext cx="483694" cy="422463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C5C8C-2BAA-2744-9CEE-EB4F8FF8AC05}"/>
              </a:ext>
            </a:extLst>
          </p:cNvPr>
          <p:cNvSpPr txBox="1"/>
          <p:nvPr/>
        </p:nvSpPr>
        <p:spPr>
          <a:xfrm>
            <a:off x="6764747" y="3007332"/>
            <a:ext cx="472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Feedforward neural networks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767FD3C3-BE8B-D74D-9310-0F224648A848}"/>
              </a:ext>
            </a:extLst>
          </p:cNvPr>
          <p:cNvCxnSpPr>
            <a:cxnSpLocks/>
            <a:stCxn id="18" idx="0"/>
            <a:endCxn id="12" idx="0"/>
          </p:cNvCxnSpPr>
          <p:nvPr/>
        </p:nvCxnSpPr>
        <p:spPr>
          <a:xfrm rot="16200000" flipV="1">
            <a:off x="6057280" y="-61337"/>
            <a:ext cx="393888" cy="5743450"/>
          </a:xfrm>
          <a:prstGeom prst="curvedConnector3">
            <a:avLst>
              <a:gd name="adj1" fmla="val 158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C280D-D5A3-2F43-AB97-A8163339C401}"/>
              </a:ext>
            </a:extLst>
          </p:cNvPr>
          <p:cNvSpPr/>
          <p:nvPr/>
        </p:nvSpPr>
        <p:spPr>
          <a:xfrm>
            <a:off x="3140652" y="2613444"/>
            <a:ext cx="483694" cy="422463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6DA4A390-11F4-C445-A22E-3C057FE42E46}"/>
              </a:ext>
            </a:extLst>
          </p:cNvPr>
          <p:cNvCxnSpPr>
            <a:cxnSpLocks/>
            <a:stCxn id="18" idx="0"/>
            <a:endCxn id="13" idx="0"/>
          </p:cNvCxnSpPr>
          <p:nvPr/>
        </p:nvCxnSpPr>
        <p:spPr>
          <a:xfrm rot="16200000" flipV="1">
            <a:off x="6838288" y="719671"/>
            <a:ext cx="393889" cy="4181434"/>
          </a:xfrm>
          <a:prstGeom prst="curvedConnector3">
            <a:avLst>
              <a:gd name="adj1" fmla="val 132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14293BA6-8E92-6C45-827F-45F334CF86B2}"/>
              </a:ext>
            </a:extLst>
          </p:cNvPr>
          <p:cNvCxnSpPr>
            <a:cxnSpLocks/>
            <a:stCxn id="18" idx="0"/>
            <a:endCxn id="15" idx="0"/>
          </p:cNvCxnSpPr>
          <p:nvPr/>
        </p:nvCxnSpPr>
        <p:spPr>
          <a:xfrm rot="16200000" flipH="1" flipV="1">
            <a:off x="5855174" y="292810"/>
            <a:ext cx="556254" cy="5985297"/>
          </a:xfrm>
          <a:prstGeom prst="curvedConnector3">
            <a:avLst>
              <a:gd name="adj1" fmla="val -41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327D126-FCC4-374F-9F16-331C3E5A6B43}"/>
              </a:ext>
            </a:extLst>
          </p:cNvPr>
          <p:cNvCxnSpPr>
            <a:cxnSpLocks/>
            <a:stCxn id="18" idx="0"/>
            <a:endCxn id="14" idx="0"/>
          </p:cNvCxnSpPr>
          <p:nvPr/>
        </p:nvCxnSpPr>
        <p:spPr>
          <a:xfrm rot="16200000" flipH="1" flipV="1">
            <a:off x="6410459" y="850825"/>
            <a:ext cx="558984" cy="4871997"/>
          </a:xfrm>
          <a:prstGeom prst="curvedConnector3">
            <a:avLst>
              <a:gd name="adj1" fmla="val -40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8DE433C-192E-0F40-8CD8-85E679BB457F}"/>
              </a:ext>
            </a:extLst>
          </p:cNvPr>
          <p:cNvSpPr txBox="1"/>
          <p:nvPr/>
        </p:nvSpPr>
        <p:spPr>
          <a:xfrm>
            <a:off x="6764747" y="3605010"/>
            <a:ext cx="472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Bidirectional recurrent networks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BF74B4FC-4333-6648-A522-C9ED98453A2C}"/>
              </a:ext>
            </a:extLst>
          </p:cNvPr>
          <p:cNvCxnSpPr>
            <a:cxnSpLocks/>
            <a:stCxn id="35" idx="2"/>
            <a:endCxn id="16" idx="0"/>
          </p:cNvCxnSpPr>
          <p:nvPr/>
        </p:nvCxnSpPr>
        <p:spPr>
          <a:xfrm rot="5400000">
            <a:off x="5980528" y="1468646"/>
            <a:ext cx="547392" cy="574345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A2DEB27F-7FA5-DD49-943C-FF74CC58A1B4}"/>
              </a:ext>
            </a:extLst>
          </p:cNvPr>
          <p:cNvCxnSpPr>
            <a:cxnSpLocks/>
            <a:stCxn id="35" idx="2"/>
            <a:endCxn id="17" idx="0"/>
          </p:cNvCxnSpPr>
          <p:nvPr/>
        </p:nvCxnSpPr>
        <p:spPr>
          <a:xfrm rot="5400000">
            <a:off x="6764197" y="2246993"/>
            <a:ext cx="542070" cy="4181434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30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101-63B4-0143-899D-60E03BEC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DAF53-BF53-2C47-A382-17030796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Recall Expectation-Maximization (EM) from Lecture 4</a:t>
            </a:r>
          </a:p>
          <a:p>
            <a:r>
              <a:rPr lang="en-US" dirty="0"/>
              <a:t>A free energy       is defined with an arbitrary </a:t>
            </a:r>
            <a:r>
              <a:rPr lang="en-US" i="1" dirty="0"/>
              <a:t>Q</a:t>
            </a:r>
            <a:r>
              <a:rPr lang="en-US" dirty="0"/>
              <a:t>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z</a:t>
            </a:r>
            <a:r>
              <a:rPr lang="en-US" dirty="0"/>
              <a:t> is continuous, we can approximate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using one-sample Monte Carlo approximation (</a:t>
            </a:r>
            <a:r>
              <a:rPr lang="en-US" dirty="0" err="1"/>
              <a:t>reparametrization</a:t>
            </a:r>
            <a:r>
              <a:rPr lang="en-US" dirty="0"/>
              <a:t>).</a:t>
            </a:r>
          </a:p>
          <a:p>
            <a:r>
              <a:rPr lang="en-US" dirty="0"/>
              <a:t>We can directly maximize the free energy using GD and backpropagation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A42A3-E5F7-2A45-A091-8A16F5F0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393950"/>
            <a:ext cx="333375" cy="28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8E752-5F31-8542-99EC-4933EB1C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87" y="2891631"/>
            <a:ext cx="7686742" cy="794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46D27-CB30-1A49-A9E4-857C10599D8B}"/>
              </a:ext>
            </a:extLst>
          </p:cNvPr>
          <p:cNvSpPr txBox="1"/>
          <p:nvPr/>
        </p:nvSpPr>
        <p:spPr>
          <a:xfrm>
            <a:off x="5986463" y="6500863"/>
            <a:ext cx="620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Slightly rewritten. Can you see how it’s been re-written?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6B7FD-9962-BE40-8FA3-4333DEA8A40C}"/>
              </a:ext>
            </a:extLst>
          </p:cNvPr>
          <p:cNvSpPr/>
          <p:nvPr/>
        </p:nvSpPr>
        <p:spPr>
          <a:xfrm>
            <a:off x="3533774" y="2891632"/>
            <a:ext cx="3052763" cy="85725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22B42-96B9-434E-BA62-84D5A3D54B37}"/>
              </a:ext>
            </a:extLst>
          </p:cNvPr>
          <p:cNvSpPr/>
          <p:nvPr/>
        </p:nvSpPr>
        <p:spPr>
          <a:xfrm>
            <a:off x="6988667" y="2891631"/>
            <a:ext cx="2912571" cy="85108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CD8381-B133-694D-84D8-86D833EE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087" y="4471401"/>
            <a:ext cx="5913106" cy="4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5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101-63B4-0143-899D-60E03BEC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DAF53-BF53-2C47-A382-17030796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/>
              <a:t>Recall Expectation-Maximization (EM) from Lecture 4</a:t>
            </a:r>
          </a:p>
          <a:p>
            <a:r>
              <a:rPr lang="en-US" dirty="0"/>
              <a:t>A free energy       is defined with an arbitrary </a:t>
            </a:r>
            <a:r>
              <a:rPr lang="en-US" i="1" dirty="0"/>
              <a:t>Q</a:t>
            </a:r>
            <a:r>
              <a:rPr lang="en-US" dirty="0"/>
              <a:t>:*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directly maximize the free energy using GD and backpropagation</a:t>
            </a:r>
          </a:p>
          <a:p>
            <a:r>
              <a:rPr lang="en-US" dirty="0"/>
              <a:t>Learning maximizes the </a:t>
            </a:r>
            <a:r>
              <a:rPr lang="en-US" dirty="0" err="1"/>
              <a:t>lowerbound</a:t>
            </a:r>
            <a:r>
              <a:rPr lang="en-US" dirty="0"/>
              <a:t> to the marginal log-probability</a:t>
            </a:r>
          </a:p>
          <a:p>
            <a:r>
              <a:rPr lang="en-US" dirty="0"/>
              <a:t>If the </a:t>
            </a:r>
            <a:r>
              <a:rPr lang="en-US" i="1" dirty="0"/>
              <a:t>Q</a:t>
            </a:r>
            <a:r>
              <a:rPr lang="en-US" dirty="0"/>
              <a:t> network can accurately model true </a:t>
            </a:r>
            <a:r>
              <a:rPr lang="en-US" i="1" dirty="0"/>
              <a:t>P(Z|X)</a:t>
            </a:r>
            <a:r>
              <a:rPr lang="en-US" dirty="0"/>
              <a:t>, tight </a:t>
            </a:r>
            <a:r>
              <a:rPr lang="en-US" dirty="0" err="1"/>
              <a:t>lowerbound</a:t>
            </a:r>
            <a:r>
              <a:rPr lang="en-US" dirty="0"/>
              <a:t>.</a:t>
            </a:r>
          </a:p>
          <a:p>
            <a:r>
              <a:rPr lang="en-US" dirty="0"/>
              <a:t>Otherwise, still useful for nonlinear, intractable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A42A3-E5F7-2A45-A091-8A16F5F0A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393950"/>
            <a:ext cx="333375" cy="28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8E752-5F31-8542-99EC-4933EB1C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87" y="2891631"/>
            <a:ext cx="7686742" cy="794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046D27-CB30-1A49-A9E4-857C10599D8B}"/>
              </a:ext>
            </a:extLst>
          </p:cNvPr>
          <p:cNvSpPr txBox="1"/>
          <p:nvPr/>
        </p:nvSpPr>
        <p:spPr>
          <a:xfrm>
            <a:off x="5986463" y="6500863"/>
            <a:ext cx="6205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Slightly rewritten. Can you see how it’s been re-written?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6B7FD-9962-BE40-8FA3-4333DEA8A40C}"/>
              </a:ext>
            </a:extLst>
          </p:cNvPr>
          <p:cNvSpPr/>
          <p:nvPr/>
        </p:nvSpPr>
        <p:spPr>
          <a:xfrm>
            <a:off x="3533774" y="2891632"/>
            <a:ext cx="3052763" cy="857250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22B42-96B9-434E-BA62-84D5A3D54B37}"/>
              </a:ext>
            </a:extLst>
          </p:cNvPr>
          <p:cNvSpPr/>
          <p:nvPr/>
        </p:nvSpPr>
        <p:spPr>
          <a:xfrm>
            <a:off x="6988667" y="2891631"/>
            <a:ext cx="2912571" cy="85108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6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2A9A-E15E-624B-9AE9-0084940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1875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3BCEDA-0B08-FF41-B631-683638F1697C}"/>
              </a:ext>
            </a:extLst>
          </p:cNvPr>
          <p:cNvSpPr/>
          <p:nvPr/>
        </p:nvSpPr>
        <p:spPr>
          <a:xfrm>
            <a:off x="4489827" y="6086195"/>
            <a:ext cx="571500" cy="571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61007F-751C-2B40-93C6-88A1CE73CA5E}"/>
              </a:ext>
            </a:extLst>
          </p:cNvPr>
          <p:cNvSpPr/>
          <p:nvPr/>
        </p:nvSpPr>
        <p:spPr>
          <a:xfrm>
            <a:off x="5670062" y="6086195"/>
            <a:ext cx="571500" cy="571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0AE30D-81E2-D24D-B7D6-6E0AE6EDD508}"/>
              </a:ext>
            </a:extLst>
          </p:cNvPr>
          <p:cNvSpPr/>
          <p:nvPr/>
        </p:nvSpPr>
        <p:spPr>
          <a:xfrm>
            <a:off x="6850297" y="6086195"/>
            <a:ext cx="571500" cy="571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F3774-E652-F142-95A8-50BA8F5ABE64}"/>
              </a:ext>
            </a:extLst>
          </p:cNvPr>
          <p:cNvSpPr/>
          <p:nvPr/>
        </p:nvSpPr>
        <p:spPr>
          <a:xfrm>
            <a:off x="4489827" y="519702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3E97AC-E3AE-794E-94D5-5ADF35DCB69F}"/>
              </a:ext>
            </a:extLst>
          </p:cNvPr>
          <p:cNvSpPr/>
          <p:nvPr/>
        </p:nvSpPr>
        <p:spPr>
          <a:xfrm>
            <a:off x="8030532" y="6086195"/>
            <a:ext cx="571500" cy="571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D35A54-F753-A641-A561-B5416D4D1F2E}"/>
              </a:ext>
            </a:extLst>
          </p:cNvPr>
          <p:cNvSpPr/>
          <p:nvPr/>
        </p:nvSpPr>
        <p:spPr>
          <a:xfrm>
            <a:off x="5670062" y="519702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774DC7-EB40-BB4F-A96A-E282992E4A8C}"/>
              </a:ext>
            </a:extLst>
          </p:cNvPr>
          <p:cNvSpPr/>
          <p:nvPr/>
        </p:nvSpPr>
        <p:spPr>
          <a:xfrm>
            <a:off x="6850297" y="5197023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7593F0-33A7-8F47-886A-89B1E2B6684B}"/>
              </a:ext>
            </a:extLst>
          </p:cNvPr>
          <p:cNvSpPr/>
          <p:nvPr/>
        </p:nvSpPr>
        <p:spPr>
          <a:xfrm>
            <a:off x="8030532" y="5207686"/>
            <a:ext cx="571500" cy="474559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83217F-65CB-844F-BBA9-A78B026ED251}"/>
              </a:ext>
            </a:extLst>
          </p:cNvPr>
          <p:cNvCxnSpPr>
            <a:cxnSpLocks/>
          </p:cNvCxnSpPr>
          <p:nvPr/>
        </p:nvCxnSpPr>
        <p:spPr>
          <a:xfrm>
            <a:off x="5061327" y="543430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20E1A0-A523-3846-9C8D-9D32A9D5DF63}"/>
              </a:ext>
            </a:extLst>
          </p:cNvPr>
          <p:cNvCxnSpPr>
            <a:cxnSpLocks/>
          </p:cNvCxnSpPr>
          <p:nvPr/>
        </p:nvCxnSpPr>
        <p:spPr>
          <a:xfrm>
            <a:off x="6241562" y="543430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A1C075-85FB-6743-ADF5-018D28187814}"/>
              </a:ext>
            </a:extLst>
          </p:cNvPr>
          <p:cNvCxnSpPr>
            <a:cxnSpLocks/>
          </p:cNvCxnSpPr>
          <p:nvPr/>
        </p:nvCxnSpPr>
        <p:spPr>
          <a:xfrm>
            <a:off x="7421797" y="5434303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E0FF62D-CE67-4043-9CF5-879987D71234}"/>
              </a:ext>
            </a:extLst>
          </p:cNvPr>
          <p:cNvSpPr/>
          <p:nvPr/>
        </p:nvSpPr>
        <p:spPr>
          <a:xfrm>
            <a:off x="4489827" y="4619792"/>
            <a:ext cx="571500" cy="474559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80AE41-FAD1-CD42-8669-0DD99677D4FC}"/>
              </a:ext>
            </a:extLst>
          </p:cNvPr>
          <p:cNvSpPr/>
          <p:nvPr/>
        </p:nvSpPr>
        <p:spPr>
          <a:xfrm>
            <a:off x="5670062" y="4619792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BAF594-D0D8-CF4B-8F76-EDD31BE4BE00}"/>
              </a:ext>
            </a:extLst>
          </p:cNvPr>
          <p:cNvSpPr/>
          <p:nvPr/>
        </p:nvSpPr>
        <p:spPr>
          <a:xfrm>
            <a:off x="6850297" y="4619792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0E7FE9-4A53-C046-A815-252B6D7B7F4E}"/>
              </a:ext>
            </a:extLst>
          </p:cNvPr>
          <p:cNvSpPr/>
          <p:nvPr/>
        </p:nvSpPr>
        <p:spPr>
          <a:xfrm>
            <a:off x="8030532" y="4630455"/>
            <a:ext cx="571500" cy="4745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C88A72-8B8A-C24A-AF7A-BBAE4254CA0E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 flipV="1">
            <a:off x="7421797" y="4857072"/>
            <a:ext cx="608735" cy="1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4D52E5-299F-5A48-A656-4B4B9D36FC95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241563" y="4857072"/>
            <a:ext cx="608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20F5DF-974F-0B45-AF9A-9F0CA0D5F136}"/>
              </a:ext>
            </a:extLst>
          </p:cNvPr>
          <p:cNvCxnSpPr>
            <a:cxnSpLocks/>
            <a:stCxn id="41" idx="1"/>
            <a:endCxn id="40" idx="3"/>
          </p:cNvCxnSpPr>
          <p:nvPr/>
        </p:nvCxnSpPr>
        <p:spPr>
          <a:xfrm flipH="1">
            <a:off x="5061327" y="4857072"/>
            <a:ext cx="608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7A29351-8B60-6D40-9003-F74D8D61F22C}"/>
              </a:ext>
            </a:extLst>
          </p:cNvPr>
          <p:cNvCxnSpPr>
            <a:stCxn id="25" idx="0"/>
            <a:endCxn id="40" idx="3"/>
          </p:cNvCxnSpPr>
          <p:nvPr/>
        </p:nvCxnSpPr>
        <p:spPr>
          <a:xfrm rot="5400000" flipH="1" flipV="1">
            <a:off x="4303891" y="5328759"/>
            <a:ext cx="1229123" cy="285750"/>
          </a:xfrm>
          <a:prstGeom prst="curvedConnector4">
            <a:avLst>
              <a:gd name="adj1" fmla="val 2756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794A4C4-BF18-7E43-ABE1-3767F81B4470}"/>
              </a:ext>
            </a:extLst>
          </p:cNvPr>
          <p:cNvCxnSpPr>
            <a:cxnSpLocks/>
            <a:stCxn id="26" idx="0"/>
            <a:endCxn id="41" idx="3"/>
          </p:cNvCxnSpPr>
          <p:nvPr/>
        </p:nvCxnSpPr>
        <p:spPr>
          <a:xfrm rot="5400000" flipH="1" flipV="1">
            <a:off x="5484126" y="532875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FE87B26-427E-CD4D-AAAF-AE0A8A1EF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64361" y="532875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7D3D5BE-F3E5-1E42-A577-7EAD70BC6CE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44596" y="5328759"/>
            <a:ext cx="1229123" cy="285750"/>
          </a:xfrm>
          <a:prstGeom prst="curvedConnector4">
            <a:avLst>
              <a:gd name="adj1" fmla="val 25236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56FF20BE-D316-9D4E-8DE8-C59F991CE8A0}"/>
              </a:ext>
            </a:extLst>
          </p:cNvPr>
          <p:cNvCxnSpPr>
            <a:cxnSpLocks/>
            <a:stCxn id="25" idx="0"/>
            <a:endCxn id="28" idx="1"/>
          </p:cNvCxnSpPr>
          <p:nvPr/>
        </p:nvCxnSpPr>
        <p:spPr>
          <a:xfrm rot="16200000" flipV="1">
            <a:off x="4306756" y="561737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07878A3-0D0F-5C41-9A1F-64F72F9136C1}"/>
              </a:ext>
            </a:extLst>
          </p:cNvPr>
          <p:cNvCxnSpPr>
            <a:cxnSpLocks/>
            <a:stCxn id="26" idx="0"/>
            <a:endCxn id="30" idx="1"/>
          </p:cNvCxnSpPr>
          <p:nvPr/>
        </p:nvCxnSpPr>
        <p:spPr>
          <a:xfrm rot="16200000" flipV="1">
            <a:off x="5486991" y="561737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CF396CC-EA3B-8C4A-A4FD-00B33DE967E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67226" y="561737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6ECE960-DE9B-F346-A52C-6C3A77C7F79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47461" y="5617374"/>
            <a:ext cx="651892" cy="285750"/>
          </a:xfrm>
          <a:prstGeom prst="curvedConnector4">
            <a:avLst>
              <a:gd name="adj1" fmla="val 31801"/>
              <a:gd name="adj2" fmla="val 18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3C307C5-8942-754A-97BA-3E82A597057F}"/>
              </a:ext>
            </a:extLst>
          </p:cNvPr>
          <p:cNvSpPr/>
          <p:nvPr/>
        </p:nvSpPr>
        <p:spPr>
          <a:xfrm>
            <a:off x="2415107" y="3633679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1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22AAEFA-E531-F94B-B978-4765B2B1180C}"/>
              </a:ext>
            </a:extLst>
          </p:cNvPr>
          <p:cNvSpPr/>
          <p:nvPr/>
        </p:nvSpPr>
        <p:spPr>
          <a:xfrm>
            <a:off x="3595342" y="3633679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88B37BB-50C7-FB41-9FC9-93AD51EF2EDD}"/>
              </a:ext>
            </a:extLst>
          </p:cNvPr>
          <p:cNvSpPr/>
          <p:nvPr/>
        </p:nvSpPr>
        <p:spPr>
          <a:xfrm>
            <a:off x="4775577" y="3633679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A06419-B494-9B48-887A-3C7E9CDD1FDA}"/>
              </a:ext>
            </a:extLst>
          </p:cNvPr>
          <p:cNvSpPr/>
          <p:nvPr/>
        </p:nvSpPr>
        <p:spPr>
          <a:xfrm>
            <a:off x="5955812" y="3633679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37A7BB4-28E7-FB4D-9544-1A264ADDC67A}"/>
              </a:ext>
            </a:extLst>
          </p:cNvPr>
          <p:cNvSpPr/>
          <p:nvPr/>
        </p:nvSpPr>
        <p:spPr>
          <a:xfrm>
            <a:off x="4395737" y="4515156"/>
            <a:ext cx="744965" cy="127128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F06DAD-5114-FE47-A55E-83243B50E991}"/>
              </a:ext>
            </a:extLst>
          </p:cNvPr>
          <p:cNvSpPr/>
          <p:nvPr/>
        </p:nvSpPr>
        <p:spPr>
          <a:xfrm>
            <a:off x="5585348" y="4508184"/>
            <a:ext cx="744965" cy="127128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D2436B-CD57-2348-9F90-4D336F2FD877}"/>
              </a:ext>
            </a:extLst>
          </p:cNvPr>
          <p:cNvSpPr/>
          <p:nvPr/>
        </p:nvSpPr>
        <p:spPr>
          <a:xfrm>
            <a:off x="6774959" y="4501212"/>
            <a:ext cx="744965" cy="127128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BCE079-738C-3D47-81B3-4C5413CC4353}"/>
              </a:ext>
            </a:extLst>
          </p:cNvPr>
          <p:cNvSpPr/>
          <p:nvPr/>
        </p:nvSpPr>
        <p:spPr>
          <a:xfrm>
            <a:off x="7935995" y="4508528"/>
            <a:ext cx="744965" cy="1271281"/>
          </a:xfrm>
          <a:prstGeom prst="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889814E7-3C07-9443-9DDD-9FEF322F3EB7}"/>
              </a:ext>
            </a:extLst>
          </p:cNvPr>
          <p:cNvCxnSpPr>
            <a:stCxn id="56" idx="0"/>
            <a:endCxn id="49" idx="4"/>
          </p:cNvCxnSpPr>
          <p:nvPr/>
        </p:nvCxnSpPr>
        <p:spPr>
          <a:xfrm rot="16200000" flipV="1">
            <a:off x="3579551" y="3326486"/>
            <a:ext cx="309977" cy="20673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73E078E4-E57B-7145-845E-08D772C93EE8}"/>
              </a:ext>
            </a:extLst>
          </p:cNvPr>
          <p:cNvCxnSpPr>
            <a:cxnSpLocks/>
            <a:stCxn id="57" idx="0"/>
            <a:endCxn id="50" idx="4"/>
          </p:cNvCxnSpPr>
          <p:nvPr/>
        </p:nvCxnSpPr>
        <p:spPr>
          <a:xfrm rot="16200000" flipV="1">
            <a:off x="4767960" y="3318312"/>
            <a:ext cx="303005" cy="20767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EAC579F-F6B6-9C44-8762-47D4504114DD}"/>
              </a:ext>
            </a:extLst>
          </p:cNvPr>
          <p:cNvCxnSpPr>
            <a:cxnSpLocks/>
            <a:stCxn id="58" idx="0"/>
            <a:endCxn id="51" idx="4"/>
          </p:cNvCxnSpPr>
          <p:nvPr/>
        </p:nvCxnSpPr>
        <p:spPr>
          <a:xfrm rot="16200000" flipV="1">
            <a:off x="5956369" y="3310138"/>
            <a:ext cx="296033" cy="208611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291CCC8-0B75-8543-802D-F7692D6880F5}"/>
              </a:ext>
            </a:extLst>
          </p:cNvPr>
          <p:cNvCxnSpPr>
            <a:cxnSpLocks/>
            <a:stCxn id="59" idx="0"/>
            <a:endCxn id="52" idx="4"/>
          </p:cNvCxnSpPr>
          <p:nvPr/>
        </p:nvCxnSpPr>
        <p:spPr>
          <a:xfrm rot="16200000" flipV="1">
            <a:off x="7123346" y="3323396"/>
            <a:ext cx="303349" cy="20669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214D65D-B3A0-294E-AEEB-E08CBA6AF720}"/>
              </a:ext>
            </a:extLst>
          </p:cNvPr>
          <p:cNvSpPr/>
          <p:nvPr/>
        </p:nvSpPr>
        <p:spPr>
          <a:xfrm>
            <a:off x="2414099" y="2714533"/>
            <a:ext cx="571500" cy="297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z’</a:t>
            </a:r>
            <a:r>
              <a:rPr lang="en-US" baseline="-25000" dirty="0"/>
              <a:t>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F2BDE19-6272-2949-A457-A4559F98B6B4}"/>
              </a:ext>
            </a:extLst>
          </p:cNvPr>
          <p:cNvSpPr/>
          <p:nvPr/>
        </p:nvSpPr>
        <p:spPr>
          <a:xfrm>
            <a:off x="3595342" y="2714533"/>
            <a:ext cx="571500" cy="297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z’</a:t>
            </a:r>
            <a:r>
              <a:rPr lang="en-US" baseline="-25000" dirty="0"/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A983819-8180-984C-A7FB-26E2570BAC43}"/>
              </a:ext>
            </a:extLst>
          </p:cNvPr>
          <p:cNvSpPr/>
          <p:nvPr/>
        </p:nvSpPr>
        <p:spPr>
          <a:xfrm>
            <a:off x="4776585" y="2714533"/>
            <a:ext cx="571500" cy="297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z’</a:t>
            </a:r>
            <a:r>
              <a:rPr lang="en-US" baseline="-25000" dirty="0"/>
              <a:t>3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7F37835-89EE-A14D-8E20-9EA53B7337C4}"/>
              </a:ext>
            </a:extLst>
          </p:cNvPr>
          <p:cNvSpPr/>
          <p:nvPr/>
        </p:nvSpPr>
        <p:spPr>
          <a:xfrm>
            <a:off x="5957828" y="2714533"/>
            <a:ext cx="571500" cy="297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z’</a:t>
            </a:r>
            <a:r>
              <a:rPr lang="en-US" baseline="-25000" dirty="0"/>
              <a:t>4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F57B128-18F4-F541-A4B1-2BDAD85EC14F}"/>
              </a:ext>
            </a:extLst>
          </p:cNvPr>
          <p:cNvCxnSpPr>
            <a:cxnSpLocks/>
            <a:stCxn id="49" idx="0"/>
            <a:endCxn id="76" idx="2"/>
          </p:cNvCxnSpPr>
          <p:nvPr/>
        </p:nvCxnSpPr>
        <p:spPr>
          <a:xfrm flipH="1" flipV="1">
            <a:off x="2699849" y="3012053"/>
            <a:ext cx="1008" cy="62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49A5A59-12F3-AE4C-8CCC-CDA90DA23FB1}"/>
              </a:ext>
            </a:extLst>
          </p:cNvPr>
          <p:cNvCxnSpPr>
            <a:cxnSpLocks/>
            <a:stCxn id="50" idx="0"/>
            <a:endCxn id="77" idx="2"/>
          </p:cNvCxnSpPr>
          <p:nvPr/>
        </p:nvCxnSpPr>
        <p:spPr>
          <a:xfrm flipV="1">
            <a:off x="3881092" y="3012053"/>
            <a:ext cx="0" cy="62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549FE2-7D85-7046-BC1D-1C89B6732CE9}"/>
              </a:ext>
            </a:extLst>
          </p:cNvPr>
          <p:cNvCxnSpPr>
            <a:cxnSpLocks/>
          </p:cNvCxnSpPr>
          <p:nvPr/>
        </p:nvCxnSpPr>
        <p:spPr>
          <a:xfrm flipV="1">
            <a:off x="5062335" y="3012053"/>
            <a:ext cx="0" cy="62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EE90A13-F77F-7146-989D-9EECADCE0C44}"/>
              </a:ext>
            </a:extLst>
          </p:cNvPr>
          <p:cNvCxnSpPr>
            <a:cxnSpLocks/>
          </p:cNvCxnSpPr>
          <p:nvPr/>
        </p:nvCxnSpPr>
        <p:spPr>
          <a:xfrm flipV="1">
            <a:off x="6243578" y="3012053"/>
            <a:ext cx="0" cy="62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99148FC-A439-3745-BB48-A434A9B555D4}"/>
              </a:ext>
            </a:extLst>
          </p:cNvPr>
          <p:cNvSpPr/>
          <p:nvPr/>
        </p:nvSpPr>
        <p:spPr>
          <a:xfrm>
            <a:off x="2254165" y="3184826"/>
            <a:ext cx="893384" cy="299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91EDF8-1F6C-9D46-9A06-C6A395DEDC5A}"/>
              </a:ext>
            </a:extLst>
          </p:cNvPr>
          <p:cNvSpPr/>
          <p:nvPr/>
        </p:nvSpPr>
        <p:spPr>
          <a:xfrm>
            <a:off x="3434400" y="3181056"/>
            <a:ext cx="893384" cy="299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608DCD-A354-BD40-8E8B-B8070AAB662E}"/>
              </a:ext>
            </a:extLst>
          </p:cNvPr>
          <p:cNvSpPr/>
          <p:nvPr/>
        </p:nvSpPr>
        <p:spPr>
          <a:xfrm>
            <a:off x="4600519" y="3188028"/>
            <a:ext cx="893384" cy="299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B8597B-8C62-0A4A-A7A0-A398DB30F7CF}"/>
              </a:ext>
            </a:extLst>
          </p:cNvPr>
          <p:cNvSpPr/>
          <p:nvPr/>
        </p:nvSpPr>
        <p:spPr>
          <a:xfrm>
            <a:off x="5812937" y="3188028"/>
            <a:ext cx="893384" cy="2992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1CB47F2-9FFF-6F43-8B51-A1E9EC3A7281}"/>
              </a:ext>
            </a:extLst>
          </p:cNvPr>
          <p:cNvSpPr/>
          <p:nvPr/>
        </p:nvSpPr>
        <p:spPr>
          <a:xfrm>
            <a:off x="4489827" y="1521611"/>
            <a:ext cx="571500" cy="5715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4C865FC-62A9-7E49-87B9-3221C55EA486}"/>
              </a:ext>
            </a:extLst>
          </p:cNvPr>
          <p:cNvSpPr/>
          <p:nvPr/>
        </p:nvSpPr>
        <p:spPr>
          <a:xfrm>
            <a:off x="5670062" y="1521611"/>
            <a:ext cx="571500" cy="5715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A4AD52-82C4-7146-AF7C-9BABBEBF7C22}"/>
              </a:ext>
            </a:extLst>
          </p:cNvPr>
          <p:cNvSpPr/>
          <p:nvPr/>
        </p:nvSpPr>
        <p:spPr>
          <a:xfrm>
            <a:off x="6850297" y="1521611"/>
            <a:ext cx="571500" cy="5715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BC69D2-41E8-5C4C-8809-0541566AAB61}"/>
              </a:ext>
            </a:extLst>
          </p:cNvPr>
          <p:cNvSpPr/>
          <p:nvPr/>
        </p:nvSpPr>
        <p:spPr>
          <a:xfrm>
            <a:off x="8030532" y="1521611"/>
            <a:ext cx="571500" cy="5715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5A2BBA9F-450C-2D44-B5FB-F97AA04D344D}"/>
              </a:ext>
            </a:extLst>
          </p:cNvPr>
          <p:cNvCxnSpPr>
            <a:stCxn id="76" idx="0"/>
            <a:endCxn id="89" idx="4"/>
          </p:cNvCxnSpPr>
          <p:nvPr/>
        </p:nvCxnSpPr>
        <p:spPr>
          <a:xfrm rot="5400000" flipH="1" flipV="1">
            <a:off x="3427002" y="1365958"/>
            <a:ext cx="621422" cy="207572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C1891220-7E2F-9442-9E56-2FDD4BB0C9D2}"/>
              </a:ext>
            </a:extLst>
          </p:cNvPr>
          <p:cNvCxnSpPr>
            <a:cxnSpLocks/>
            <a:stCxn id="77" idx="0"/>
            <a:endCxn id="90" idx="4"/>
          </p:cNvCxnSpPr>
          <p:nvPr/>
        </p:nvCxnSpPr>
        <p:spPr>
          <a:xfrm rot="5400000" flipH="1" flipV="1">
            <a:off x="4607741" y="1366462"/>
            <a:ext cx="621422" cy="2074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8F7F0FEA-8641-AE46-878D-19EC18905A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88480" y="1366966"/>
            <a:ext cx="621422" cy="2074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BFA9EE67-CAB2-AF4B-84C6-4595E2114A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69219" y="1367470"/>
            <a:ext cx="621422" cy="20747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A3F5508-C3C0-A340-9FA6-43F33B2F0C80}"/>
              </a:ext>
            </a:extLst>
          </p:cNvPr>
          <p:cNvSpPr txBox="1">
            <a:spLocks/>
          </p:cNvSpPr>
          <p:nvPr/>
        </p:nvSpPr>
        <p:spPr>
          <a:xfrm>
            <a:off x="5854607" y="10168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935158F-2B27-0647-A742-5BF73BDAC835}"/>
              </a:ext>
            </a:extLst>
          </p:cNvPr>
          <p:cNvSpPr/>
          <p:nvPr/>
        </p:nvSpPr>
        <p:spPr>
          <a:xfrm>
            <a:off x="7917869" y="363064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51BB07-C21B-F349-B3A2-0B6E37194374}"/>
              </a:ext>
            </a:extLst>
          </p:cNvPr>
          <p:cNvSpPr/>
          <p:nvPr/>
        </p:nvSpPr>
        <p:spPr>
          <a:xfrm>
            <a:off x="9098104" y="363064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81292A7-5F71-A347-950B-0AE7D0FB96D6}"/>
              </a:ext>
            </a:extLst>
          </p:cNvPr>
          <p:cNvSpPr/>
          <p:nvPr/>
        </p:nvSpPr>
        <p:spPr>
          <a:xfrm>
            <a:off x="10278339" y="363064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E454237-C751-A142-8E5E-61E3022C3BF1}"/>
              </a:ext>
            </a:extLst>
          </p:cNvPr>
          <p:cNvSpPr/>
          <p:nvPr/>
        </p:nvSpPr>
        <p:spPr>
          <a:xfrm>
            <a:off x="11458574" y="363064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baseline="-25000" dirty="0"/>
              <a:t>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62DFBED-FDE0-0E43-90B0-902851726798}"/>
              </a:ext>
            </a:extLst>
          </p:cNvPr>
          <p:cNvSpPr/>
          <p:nvPr/>
        </p:nvSpPr>
        <p:spPr>
          <a:xfrm rot="16200000">
            <a:off x="667475" y="5264183"/>
            <a:ext cx="654836" cy="3133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9C4C71A-BCFF-8E40-A47B-5B97D7DC244D}"/>
              </a:ext>
            </a:extLst>
          </p:cNvPr>
          <p:cNvSpPr/>
          <p:nvPr/>
        </p:nvSpPr>
        <p:spPr>
          <a:xfrm rot="16200000">
            <a:off x="697132" y="4344519"/>
            <a:ext cx="654836" cy="3133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70D652-50CF-6B4B-A442-408432D0212C}"/>
              </a:ext>
            </a:extLst>
          </p:cNvPr>
          <p:cNvSpPr/>
          <p:nvPr/>
        </p:nvSpPr>
        <p:spPr>
          <a:xfrm rot="16200000">
            <a:off x="726789" y="3424855"/>
            <a:ext cx="654836" cy="3133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D5DA5AB-0A66-5545-B671-C7BDACE0EB0C}"/>
              </a:ext>
            </a:extLst>
          </p:cNvPr>
          <p:cNvSpPr/>
          <p:nvPr/>
        </p:nvSpPr>
        <p:spPr>
          <a:xfrm rot="16200000">
            <a:off x="756446" y="2505191"/>
            <a:ext cx="654836" cy="3133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B97032FB-7FB8-DB41-9A65-AF7B4B67DA7B}"/>
              </a:ext>
            </a:extLst>
          </p:cNvPr>
          <p:cNvCxnSpPr>
            <a:stCxn id="89" idx="0"/>
            <a:endCxn id="108" idx="2"/>
          </p:cNvCxnSpPr>
          <p:nvPr/>
        </p:nvCxnSpPr>
        <p:spPr>
          <a:xfrm rot="16200000" flipH="1" flipV="1">
            <a:off x="1013949" y="1659247"/>
            <a:ext cx="3899265" cy="3623991"/>
          </a:xfrm>
          <a:prstGeom prst="curvedConnector4">
            <a:avLst>
              <a:gd name="adj1" fmla="val -5863"/>
              <a:gd name="adj2" fmla="val 51587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AD929D0F-49D5-824F-9E44-5BFEBFF59728}"/>
              </a:ext>
            </a:extLst>
          </p:cNvPr>
          <p:cNvCxnSpPr>
            <a:cxnSpLocks/>
            <a:stCxn id="90" idx="0"/>
            <a:endCxn id="109" idx="2"/>
          </p:cNvCxnSpPr>
          <p:nvPr/>
        </p:nvCxnSpPr>
        <p:spPr>
          <a:xfrm rot="16200000" flipH="1" flipV="1">
            <a:off x="2078727" y="624126"/>
            <a:ext cx="2979601" cy="4774569"/>
          </a:xfrm>
          <a:prstGeom prst="curvedConnector4">
            <a:avLst>
              <a:gd name="adj1" fmla="val -7672"/>
              <a:gd name="adj2" fmla="val 51205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433AB6B3-1E18-144E-BEBB-C376B46F9586}"/>
              </a:ext>
            </a:extLst>
          </p:cNvPr>
          <p:cNvCxnSpPr>
            <a:cxnSpLocks/>
            <a:stCxn id="91" idx="0"/>
            <a:endCxn id="110" idx="2"/>
          </p:cNvCxnSpPr>
          <p:nvPr/>
        </p:nvCxnSpPr>
        <p:spPr>
          <a:xfrm rot="16200000" flipH="1" flipV="1">
            <a:off x="3143505" y="-410995"/>
            <a:ext cx="2059937" cy="5925147"/>
          </a:xfrm>
          <a:prstGeom prst="curvedConnector4">
            <a:avLst>
              <a:gd name="adj1" fmla="val -11097"/>
              <a:gd name="adj2" fmla="val 50971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>
            <a:extLst>
              <a:ext uri="{FF2B5EF4-FFF2-40B4-BE49-F238E27FC236}">
                <a16:creationId xmlns:a16="http://schemas.microsoft.com/office/drawing/2014/main" id="{55338545-AFC9-4D41-A58D-3903A6240A41}"/>
              </a:ext>
            </a:extLst>
          </p:cNvPr>
          <p:cNvCxnSpPr>
            <a:cxnSpLocks/>
            <a:stCxn id="92" idx="0"/>
            <a:endCxn id="111" idx="2"/>
          </p:cNvCxnSpPr>
          <p:nvPr/>
        </p:nvCxnSpPr>
        <p:spPr>
          <a:xfrm rot="16200000" flipH="1" flipV="1">
            <a:off x="4208283" y="-1446116"/>
            <a:ext cx="1140273" cy="7075725"/>
          </a:xfrm>
          <a:prstGeom prst="curvedConnector4">
            <a:avLst>
              <a:gd name="adj1" fmla="val -20048"/>
              <a:gd name="adj2" fmla="val 50813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20FDA130-0A94-2D40-B616-948CFE475B8E}"/>
              </a:ext>
            </a:extLst>
          </p:cNvPr>
          <p:cNvCxnSpPr>
            <a:cxnSpLocks/>
            <a:stCxn id="23" idx="4"/>
            <a:endCxn id="108" idx="2"/>
          </p:cNvCxnSpPr>
          <p:nvPr/>
        </p:nvCxnSpPr>
        <p:spPr>
          <a:xfrm rot="5400000" flipH="1">
            <a:off x="2345172" y="4227291"/>
            <a:ext cx="1236819" cy="3623991"/>
          </a:xfrm>
          <a:prstGeom prst="curvedConnector4">
            <a:avLst>
              <a:gd name="adj1" fmla="val -18483"/>
              <a:gd name="adj2" fmla="val 51587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90DA7F05-6265-7041-9122-2DDF29A4E0BC}"/>
              </a:ext>
            </a:extLst>
          </p:cNvPr>
          <p:cNvCxnSpPr>
            <a:cxnSpLocks/>
            <a:stCxn id="24" idx="4"/>
            <a:endCxn id="109" idx="2"/>
          </p:cNvCxnSpPr>
          <p:nvPr/>
        </p:nvCxnSpPr>
        <p:spPr>
          <a:xfrm rot="5400000" flipH="1">
            <a:off x="2490286" y="3192170"/>
            <a:ext cx="2156483" cy="4774569"/>
          </a:xfrm>
          <a:prstGeom prst="curvedConnector4">
            <a:avLst>
              <a:gd name="adj1" fmla="val -10601"/>
              <a:gd name="adj2" fmla="val 51205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A7323DA1-533E-6441-AD3E-ED9DE90C42AA}"/>
              </a:ext>
            </a:extLst>
          </p:cNvPr>
          <p:cNvCxnSpPr>
            <a:cxnSpLocks/>
            <a:stCxn id="25" idx="4"/>
            <a:endCxn id="110" idx="2"/>
          </p:cNvCxnSpPr>
          <p:nvPr/>
        </p:nvCxnSpPr>
        <p:spPr>
          <a:xfrm rot="5400000" flipH="1">
            <a:off x="2635400" y="2157049"/>
            <a:ext cx="3076147" cy="5925147"/>
          </a:xfrm>
          <a:prstGeom prst="curvedConnector4">
            <a:avLst>
              <a:gd name="adj1" fmla="val -7431"/>
              <a:gd name="adj2" fmla="val 50971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CFDB99E0-039B-0642-BA46-9B36D3E04D1E}"/>
              </a:ext>
            </a:extLst>
          </p:cNvPr>
          <p:cNvCxnSpPr>
            <a:cxnSpLocks/>
            <a:stCxn id="27" idx="4"/>
            <a:endCxn id="111" idx="2"/>
          </p:cNvCxnSpPr>
          <p:nvPr/>
        </p:nvCxnSpPr>
        <p:spPr>
          <a:xfrm rot="5400000" flipH="1">
            <a:off x="2780514" y="1121928"/>
            <a:ext cx="3995811" cy="7075725"/>
          </a:xfrm>
          <a:prstGeom prst="curvedConnector4">
            <a:avLst>
              <a:gd name="adj1" fmla="val -5721"/>
              <a:gd name="adj2" fmla="val 50813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70EBFB5-6402-8543-A15F-C8753B672D7A}"/>
              </a:ext>
            </a:extLst>
          </p:cNvPr>
          <p:cNvSpPr/>
          <p:nvPr/>
        </p:nvSpPr>
        <p:spPr>
          <a:xfrm>
            <a:off x="7879039" y="2605788"/>
            <a:ext cx="654836" cy="3133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KL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201077A-7157-0D48-B682-7E36098F82B7}"/>
              </a:ext>
            </a:extLst>
          </p:cNvPr>
          <p:cNvSpPr/>
          <p:nvPr/>
        </p:nvSpPr>
        <p:spPr>
          <a:xfrm>
            <a:off x="9058770" y="2604022"/>
            <a:ext cx="654836" cy="3133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BF6F8E4-2B3A-584E-BD49-2CE0085E664A}"/>
              </a:ext>
            </a:extLst>
          </p:cNvPr>
          <p:cNvSpPr/>
          <p:nvPr/>
        </p:nvSpPr>
        <p:spPr>
          <a:xfrm>
            <a:off x="10238501" y="2602256"/>
            <a:ext cx="654836" cy="3133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KL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0B9BD06-A75C-9B4F-8EA0-1003A9E0CDEC}"/>
              </a:ext>
            </a:extLst>
          </p:cNvPr>
          <p:cNvSpPr/>
          <p:nvPr/>
        </p:nvSpPr>
        <p:spPr>
          <a:xfrm>
            <a:off x="11418232" y="2600490"/>
            <a:ext cx="654836" cy="31338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KL</a:t>
            </a:r>
          </a:p>
        </p:txBody>
      </p: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6CCD986B-071E-C041-86C9-E02C40EE2351}"/>
              </a:ext>
            </a:extLst>
          </p:cNvPr>
          <p:cNvCxnSpPr>
            <a:cxnSpLocks/>
            <a:stCxn id="105" idx="0"/>
            <a:endCxn id="139" idx="2"/>
          </p:cNvCxnSpPr>
          <p:nvPr/>
        </p:nvCxnSpPr>
        <p:spPr>
          <a:xfrm rot="5400000" flipH="1" flipV="1">
            <a:off x="11386604" y="3271595"/>
            <a:ext cx="716766" cy="13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2C52037A-974E-EB49-8B29-E9C9F6B9AF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92694" y="5421262"/>
            <a:ext cx="716766" cy="13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76DB3E20-C207-334E-97FA-5C66B7E5F721}"/>
              </a:ext>
            </a:extLst>
          </p:cNvPr>
          <p:cNvCxnSpPr>
            <a:cxnSpLocks/>
            <a:stCxn id="104" idx="0"/>
            <a:endCxn id="138" idx="2"/>
          </p:cNvCxnSpPr>
          <p:nvPr/>
        </p:nvCxnSpPr>
        <p:spPr>
          <a:xfrm rot="5400000" flipH="1" flipV="1">
            <a:off x="10207504" y="3272226"/>
            <a:ext cx="715000" cy="183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>
            <a:extLst>
              <a:ext uri="{FF2B5EF4-FFF2-40B4-BE49-F238E27FC236}">
                <a16:creationId xmlns:a16="http://schemas.microsoft.com/office/drawing/2014/main" id="{24A31D0E-54DF-8940-935B-8DF3997FB6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28404" y="3272857"/>
            <a:ext cx="715000" cy="183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98478DCC-712A-3F40-928A-A744F59AB74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49304" y="3273488"/>
            <a:ext cx="715000" cy="183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98B5492D-2F84-BC4C-B2D3-46A4A4B55CB4}"/>
              </a:ext>
            </a:extLst>
          </p:cNvPr>
          <p:cNvCxnSpPr>
            <a:cxnSpLocks/>
            <a:stCxn id="49" idx="0"/>
            <a:endCxn id="136" idx="2"/>
          </p:cNvCxnSpPr>
          <p:nvPr/>
        </p:nvCxnSpPr>
        <p:spPr>
          <a:xfrm rot="5400000" flipH="1" flipV="1">
            <a:off x="5096404" y="523626"/>
            <a:ext cx="714506" cy="55056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C9C49B9D-65B6-F44E-8FA3-FF1E377B008B}"/>
              </a:ext>
            </a:extLst>
          </p:cNvPr>
          <p:cNvCxnSpPr>
            <a:cxnSpLocks/>
            <a:stCxn id="50" idx="0"/>
            <a:endCxn id="137" idx="2"/>
          </p:cNvCxnSpPr>
          <p:nvPr/>
        </p:nvCxnSpPr>
        <p:spPr>
          <a:xfrm rot="5400000" flipH="1" flipV="1">
            <a:off x="6275504" y="522995"/>
            <a:ext cx="716272" cy="550509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E15252E5-E976-3C44-AD41-44E67B73E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4604" y="522364"/>
            <a:ext cx="716272" cy="550509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4A415D09-C2A8-C243-8199-432E37B43F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33704" y="521733"/>
            <a:ext cx="716272" cy="550509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4ECA565B-120D-DB45-BC85-9FC54A358607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H="1">
            <a:off x="5298047" y="116335"/>
            <a:ext cx="1201858" cy="6398255"/>
          </a:xfrm>
          <a:prstGeom prst="curvedConnector4">
            <a:avLst>
              <a:gd name="adj1" fmla="val -19021"/>
              <a:gd name="adj2" fmla="val 744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0446225B-1A05-FB4C-AF5F-FF96D71671E9}"/>
              </a:ext>
            </a:extLst>
          </p:cNvPr>
          <p:cNvCxnSpPr>
            <a:cxnSpLocks/>
            <a:stCxn id="77" idx="0"/>
            <a:endCxn id="104" idx="2"/>
          </p:cNvCxnSpPr>
          <p:nvPr/>
        </p:nvCxnSpPr>
        <p:spPr>
          <a:xfrm rot="16200000" flipH="1">
            <a:off x="6478786" y="116839"/>
            <a:ext cx="1201858" cy="6397247"/>
          </a:xfrm>
          <a:prstGeom prst="curvedConnector4">
            <a:avLst>
              <a:gd name="adj1" fmla="val -19021"/>
              <a:gd name="adj2" fmla="val 619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311922D3-64B2-764B-85BD-A32D4B6013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9525" y="117343"/>
            <a:ext cx="1201858" cy="6397247"/>
          </a:xfrm>
          <a:prstGeom prst="curvedConnector4">
            <a:avLst>
              <a:gd name="adj1" fmla="val -19021"/>
              <a:gd name="adj2" fmla="val 619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76" grpId="0" animBg="1"/>
      <p:bldP spid="77" grpId="0" animBg="1"/>
      <p:bldP spid="78" grpId="0" animBg="1"/>
      <p:bldP spid="79" grpId="0" animBg="1"/>
      <p:bldP spid="72" grpId="0" animBg="1"/>
      <p:bldP spid="73" grpId="0" animBg="1"/>
      <p:bldP spid="74" grpId="0" animBg="1"/>
      <p:bldP spid="75" grpId="0" animBg="1"/>
      <p:bldP spid="89" grpId="0" animBg="1"/>
      <p:bldP spid="90" grpId="0" animBg="1"/>
      <p:bldP spid="91" grpId="0" animBg="1"/>
      <p:bldP spid="92" grpId="0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8" grpId="0" animBg="1"/>
      <p:bldP spid="109" grpId="0" animBg="1"/>
      <p:bldP spid="110" grpId="0" animBg="1"/>
      <p:bldP spid="111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2A9A-E15E-624B-9AE9-0084940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3168" cy="1325563"/>
          </a:xfrm>
        </p:spPr>
        <p:txBody>
          <a:bodyPr/>
          <a:lstStyle/>
          <a:p>
            <a:r>
              <a:rPr lang="en-US" dirty="0"/>
              <a:t>Latent variables and a recurrent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DB6BB9-3E59-C847-93DC-3E97C43CF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79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Once training is done, trained networks can be used for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Inference over latent variables: dimensionality reduction,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Missing value imputation</a:t>
            </a:r>
            <a:endParaRPr lang="en-US" dirty="0"/>
          </a:p>
          <a:p>
            <a:r>
              <a:rPr lang="en-US" dirty="0"/>
              <a:t>Discrete latent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Neural HMM [Tran et al., 2016]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LSTM-CRF [Huang et al., 2015]</a:t>
            </a:r>
          </a:p>
          <a:p>
            <a:r>
              <a:rPr lang="en-US" dirty="0"/>
              <a:t>Based on various work on </a:t>
            </a:r>
            <a:br>
              <a:rPr lang="en-US" dirty="0"/>
            </a:br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</a:t>
            </a:r>
            <a:br>
              <a:rPr lang="en-US" dirty="0"/>
            </a:br>
            <a:r>
              <a:rPr lang="en-US" sz="2600" dirty="0"/>
              <a:t>[</a:t>
            </a:r>
            <a:r>
              <a:rPr lang="en-US" sz="2600" dirty="0" err="1"/>
              <a:t>Kingma&amp;Welling</a:t>
            </a:r>
            <a:r>
              <a:rPr lang="en-US" sz="2600" dirty="0"/>
              <a:t>, 2015; and others]</a:t>
            </a:r>
            <a:endParaRPr lang="en-US" sz="3200" dirty="0"/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A3F5508-C3C0-A340-9FA6-43F33B2F0C80}"/>
              </a:ext>
            </a:extLst>
          </p:cNvPr>
          <p:cNvSpPr txBox="1">
            <a:spLocks/>
          </p:cNvSpPr>
          <p:nvPr/>
        </p:nvSpPr>
        <p:spPr>
          <a:xfrm>
            <a:off x="5854607" y="10168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2C52037A-974E-EB49-8B29-E9C9F6B9AFC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92694" y="5421262"/>
            <a:ext cx="716766" cy="132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FA87C26-DA1A-7049-85CE-B0064F4E0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79" y="2920908"/>
            <a:ext cx="6828016" cy="33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8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– Issue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Lecture 3</a:t>
            </a:r>
          </a:p>
          <a:p>
            <a:r>
              <a:rPr lang="en-US" dirty="0"/>
              <a:t>“</a:t>
            </a:r>
            <a:r>
              <a:rPr lang="en-US" i="1" dirty="0"/>
              <a:t>More interesting data is </a:t>
            </a:r>
            <a:r>
              <a:rPr lang="en-US" b="1" i="1" dirty="0"/>
              <a:t>complex</a:t>
            </a:r>
            <a:r>
              <a:rPr lang="en-US" i="1" dirty="0"/>
              <a:t> and </a:t>
            </a:r>
            <a:r>
              <a:rPr lang="en-US" b="1" i="1" dirty="0"/>
              <a:t>multidimensional</a:t>
            </a:r>
            <a:r>
              <a:rPr lang="en-US" dirty="0"/>
              <a:t>”</a:t>
            </a:r>
          </a:p>
          <a:p>
            <a:r>
              <a:rPr lang="en-US" dirty="0"/>
              <a:t>AR(p) can be generalized to a multivariate case by</a:t>
            </a:r>
          </a:p>
          <a:p>
            <a:endParaRPr lang="en-US" dirty="0"/>
          </a:p>
          <a:p>
            <a:r>
              <a:rPr lang="en-US" dirty="0"/>
              <a:t>Assumes linearity: is this enough?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2930C-2D96-3C46-BA1C-D195FD12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3365796"/>
            <a:ext cx="7645725" cy="4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4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D29A-7889-994F-951E-3733E5DF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(1) – advantages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6335A-7043-2F44-B350-2C57D688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Neural networks (deep learning) enable us to handle </a:t>
            </a:r>
          </a:p>
          <a:p>
            <a:pPr lvl="1"/>
            <a:r>
              <a:rPr lang="en-US" sz="2600" dirty="0"/>
              <a:t>High-dimensional observations (often 100s-1000s)</a:t>
            </a:r>
          </a:p>
          <a:p>
            <a:pPr lvl="1"/>
            <a:r>
              <a:rPr lang="en-US" sz="2600" dirty="0"/>
              <a:t>High-dimensional latent variables (often 100s-1000s)</a:t>
            </a:r>
          </a:p>
          <a:p>
            <a:pPr lvl="1"/>
            <a:r>
              <a:rPr lang="en-US" sz="2600" dirty="0"/>
              <a:t>Large-scale data (often millions or more)</a:t>
            </a:r>
          </a:p>
          <a:p>
            <a:r>
              <a:rPr lang="en-US" dirty="0"/>
              <a:t>Neural networks (deep learning) enable us to capture</a:t>
            </a:r>
          </a:p>
          <a:p>
            <a:pPr lvl="1"/>
            <a:r>
              <a:rPr lang="en-US" sz="2600" dirty="0"/>
              <a:t>Nonlinear dynamics</a:t>
            </a:r>
          </a:p>
          <a:p>
            <a:pPr lvl="1"/>
            <a:r>
              <a:rPr lang="en-US" sz="2600" dirty="0"/>
              <a:t>Long-term dependencies</a:t>
            </a:r>
          </a:p>
          <a:p>
            <a:r>
              <a:rPr lang="en-US" dirty="0"/>
              <a:t>Neural networks (deep learning) enable us to work with</a:t>
            </a:r>
          </a:p>
          <a:p>
            <a:pPr lvl="1"/>
            <a:r>
              <a:rPr lang="en-US" sz="2600" dirty="0"/>
              <a:t>Intractable probabilistic models (amortized inference)</a:t>
            </a:r>
          </a:p>
          <a:p>
            <a:r>
              <a:rPr lang="en-US" dirty="0"/>
              <a:t>Neural networks enable us to transfer knowledge across problems</a:t>
            </a:r>
          </a:p>
          <a:p>
            <a:pPr lvl="1"/>
            <a:r>
              <a:rPr lang="en-US" sz="2600" dirty="0"/>
              <a:t>Parameter sharing across multiple datasets</a:t>
            </a:r>
          </a:p>
          <a:p>
            <a:pPr lvl="1"/>
            <a:r>
              <a:rPr lang="en-US" sz="2600" dirty="0"/>
              <a:t>One neural network with a task indicator input</a:t>
            </a:r>
          </a:p>
          <a:p>
            <a:r>
              <a:rPr lang="en-US" sz="3000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389196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D29A-7889-994F-951E-3733E5DF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(2) – 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6335A-7043-2F44-B350-2C57D6884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hungry</a:t>
            </a:r>
          </a:p>
          <a:p>
            <a:pPr lvl="1"/>
            <a:r>
              <a:rPr lang="en-US" sz="2800" dirty="0"/>
              <a:t>Naïve approaches often require many data points (time-series)</a:t>
            </a:r>
          </a:p>
          <a:p>
            <a:pPr lvl="1"/>
            <a:r>
              <a:rPr lang="en-US" sz="2800" dirty="0"/>
              <a:t>Meta-learning? Transfer learning? Multi-task learning? …</a:t>
            </a:r>
          </a:p>
          <a:p>
            <a:r>
              <a:rPr lang="en-US" sz="3200" dirty="0"/>
              <a:t>High-frequency components</a:t>
            </a:r>
          </a:p>
          <a:p>
            <a:pPr lvl="1"/>
            <a:r>
              <a:rPr lang="en-US" sz="2800" dirty="0"/>
              <a:t>LSTM/GRU can capture long-term, slow-moving components well</a:t>
            </a:r>
          </a:p>
          <a:p>
            <a:pPr lvl="1"/>
            <a:r>
              <a:rPr lang="en-US" sz="2800" dirty="0"/>
              <a:t>They have a difficult time capturing high-frequency components</a:t>
            </a:r>
          </a:p>
          <a:p>
            <a:pPr lvl="1"/>
            <a:r>
              <a:rPr lang="en-US" sz="2800" dirty="0"/>
              <a:t>Mix of different approaches? Markov </a:t>
            </a:r>
            <a:r>
              <a:rPr lang="en-US" sz="2800" dirty="0" err="1"/>
              <a:t>model+RNN</a:t>
            </a:r>
            <a:r>
              <a:rPr lang="en-US" sz="2800" dirty="0"/>
              <a:t>?</a:t>
            </a:r>
          </a:p>
          <a:p>
            <a:r>
              <a:rPr lang="en-US" sz="3200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310391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5AFD-48E8-064C-B99C-45BDB1C4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know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5E35-924F-6945-8D22-5CCDA4CF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Goodfellow</a:t>
            </a:r>
            <a:r>
              <a:rPr lang="en-US" dirty="0"/>
              <a:t>, </a:t>
            </a:r>
            <a:r>
              <a:rPr lang="en-US" dirty="0" err="1"/>
              <a:t>Courville</a:t>
            </a:r>
            <a:r>
              <a:rPr lang="en-US" dirty="0"/>
              <a:t>, </a:t>
            </a:r>
            <a:r>
              <a:rPr lang="en-US" dirty="0" err="1"/>
              <a:t>Bengio</a:t>
            </a:r>
            <a:r>
              <a:rPr lang="en-US" dirty="0"/>
              <a:t>. &lt;Deep Learning&gt;. 2016.</a:t>
            </a:r>
          </a:p>
          <a:p>
            <a:r>
              <a:rPr lang="en-US" dirty="0"/>
              <a:t>Goldberg. &lt;Neural Network Methods for Natural Language Processing&gt;. 2017.</a:t>
            </a:r>
          </a:p>
          <a:p>
            <a:r>
              <a:rPr lang="en-US" dirty="0"/>
              <a:t>My lecture note: </a:t>
            </a:r>
            <a:r>
              <a:rPr lang="en-US" dirty="0">
                <a:hlinkClick r:id="rId2"/>
              </a:rPr>
              <a:t>https://github.com/nyu-dl/NLP_DL_Lecture_Note</a:t>
            </a:r>
            <a:endParaRPr lang="en-US" dirty="0"/>
          </a:p>
          <a:p>
            <a:r>
              <a:rPr lang="en-US" dirty="0"/>
              <a:t>And, references therein…</a:t>
            </a:r>
          </a:p>
        </p:txBody>
      </p:sp>
    </p:spTree>
    <p:extLst>
      <p:ext uri="{BB962C8B-B14F-4D97-AF65-F5344CB8AC3E}">
        <p14:creationId xmlns:p14="http://schemas.microsoft.com/office/powerpoint/2010/main" val="1661711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Potential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Lecture 4: space-space models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What if we can’t compute the distributions exactly?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Particle filtering for an arbitrary posterior distribution </a:t>
            </a:r>
          </a:p>
          <a:p>
            <a:pPr lvl="2"/>
            <a:r>
              <a:rPr lang="en-US" dirty="0"/>
              <a:t>beyond linear transition with Gaussian posterior.</a:t>
            </a:r>
          </a:p>
          <a:p>
            <a:r>
              <a:rPr lang="en-US" dirty="0"/>
              <a:t>Recall Lecture 5: hidden Markov models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mixture models, with temporal dependencies for components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Discrete latent variables to induce nonlinear transition</a:t>
            </a:r>
          </a:p>
          <a:p>
            <a:r>
              <a:rPr lang="en-US" dirty="0"/>
              <a:t>Both solutions rely on dimensionality reduction (latent variables)</a:t>
            </a:r>
          </a:p>
          <a:p>
            <a:pPr lvl="1"/>
            <a:r>
              <a:rPr lang="en-US" dirty="0"/>
              <a:t>Reduces the dimensionality to reduces the number of parameters</a:t>
            </a:r>
          </a:p>
          <a:p>
            <a:pPr lvl="1"/>
            <a:r>
              <a:rPr lang="en-US" dirty="0"/>
              <a:t>Uses non-Gaussian transition to avoid linearity</a:t>
            </a:r>
          </a:p>
          <a:p>
            <a:r>
              <a:rPr lang="en-US" dirty="0"/>
              <a:t>Is there any other way?</a:t>
            </a:r>
          </a:p>
        </p:txBody>
      </p:sp>
    </p:spTree>
    <p:extLst>
      <p:ext uri="{BB962C8B-B14F-4D97-AF65-F5344CB8AC3E}">
        <p14:creationId xmlns:p14="http://schemas.microsoft.com/office/powerpoint/2010/main" val="9921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AR(p)</a:t>
            </a:r>
          </a:p>
          <a:p>
            <a:endParaRPr lang="en-US" dirty="0"/>
          </a:p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                                               is a parametrized nonlinear function</a:t>
            </a:r>
          </a:p>
          <a:p>
            <a:r>
              <a:rPr lang="en-US" dirty="0"/>
              <a:t>We can be smart about its parametrization ←</a:t>
            </a:r>
            <a:r>
              <a:rPr lang="en-US" i="1" dirty="0"/>
              <a:t>deep learning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163F8-606C-1441-892C-4663CFA8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365671"/>
            <a:ext cx="7645725" cy="40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137" y="3305784"/>
            <a:ext cx="5187411" cy="40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0BB3-DA2B-A948-8BC4-1D333730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938" y="3878746"/>
            <a:ext cx="3649662" cy="3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9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                                               is a parametrized nonlinear function</a:t>
            </a:r>
          </a:p>
          <a:p>
            <a:r>
              <a:rPr lang="en-US" dirty="0"/>
              <a:t>A feedforward neural network</a:t>
            </a:r>
          </a:p>
          <a:p>
            <a:pPr lvl="1"/>
            <a:r>
              <a:rPr lang="en-US" dirty="0"/>
              <a:t>Parameters:</a:t>
            </a:r>
          </a:p>
          <a:p>
            <a:pPr lvl="1"/>
            <a:r>
              <a:rPr lang="en-US" dirty="0"/>
              <a:t>Nonlinear transfer (activation) function: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334224"/>
            <a:ext cx="5187411" cy="40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0BB3-DA2B-A948-8BC4-1D333730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907186"/>
            <a:ext cx="3649662" cy="39033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7BE30A3-F705-1E40-B772-949ED5AE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246670"/>
            <a:ext cx="642938" cy="23880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D5E24EB-D3A0-7947-8CA9-3FE803887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38" y="3796176"/>
            <a:ext cx="5906866" cy="42191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444FDBE-FC47-9E4A-802B-F6DC900FE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2" y="4713741"/>
            <a:ext cx="9953911" cy="5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2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                                               is a parametrized nonlinear function</a:t>
            </a:r>
          </a:p>
          <a:p>
            <a:r>
              <a:rPr lang="en-US" dirty="0"/>
              <a:t>A feedforward neural network*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334224"/>
            <a:ext cx="5187411" cy="40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0BB3-DA2B-A948-8BC4-1D333730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907186"/>
            <a:ext cx="3649662" cy="390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4CFC23-FE86-7A4B-9828-0F0E5A4C4173}"/>
              </a:ext>
            </a:extLst>
          </p:cNvPr>
          <p:cNvSpPr/>
          <p:nvPr/>
        </p:nvSpPr>
        <p:spPr>
          <a:xfrm>
            <a:off x="3617586" y="393196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A91B78-B475-E241-92B4-B1CA954EA9C8}"/>
              </a:ext>
            </a:extLst>
          </p:cNvPr>
          <p:cNvSpPr/>
          <p:nvPr/>
        </p:nvSpPr>
        <p:spPr>
          <a:xfrm>
            <a:off x="4953935" y="393196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7FF07C-C444-9C46-B7FC-D27405CD9CF7}"/>
              </a:ext>
            </a:extLst>
          </p:cNvPr>
          <p:cNvSpPr/>
          <p:nvPr/>
        </p:nvSpPr>
        <p:spPr>
          <a:xfrm>
            <a:off x="6290284" y="3931967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B9093-B625-2140-B18B-1D31CCCE64B6}"/>
              </a:ext>
            </a:extLst>
          </p:cNvPr>
          <p:cNvSpPr/>
          <p:nvPr/>
        </p:nvSpPr>
        <p:spPr>
          <a:xfrm>
            <a:off x="3568292" y="503553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99C4C9-A71D-8448-83EB-D224759D111F}"/>
              </a:ext>
            </a:extLst>
          </p:cNvPr>
          <p:cNvSpPr/>
          <p:nvPr/>
        </p:nvSpPr>
        <p:spPr>
          <a:xfrm>
            <a:off x="2565073" y="4392195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264DB8-9C10-F340-BAA1-78E64CBE8A28}"/>
              </a:ext>
            </a:extLst>
          </p:cNvPr>
          <p:cNvSpPr/>
          <p:nvPr/>
        </p:nvSpPr>
        <p:spPr>
          <a:xfrm>
            <a:off x="4906005" y="503553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E07F5-AD07-CF42-BD94-242265E25E53}"/>
              </a:ext>
            </a:extLst>
          </p:cNvPr>
          <p:cNvSpPr/>
          <p:nvPr/>
        </p:nvSpPr>
        <p:spPr>
          <a:xfrm>
            <a:off x="6243718" y="5035531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8F8D4F9-7BE5-B842-BECA-B1825560DF8D}"/>
              </a:ext>
            </a:extLst>
          </p:cNvPr>
          <p:cNvCxnSpPr>
            <a:stCxn id="30" idx="3"/>
            <a:endCxn id="6" idx="0"/>
          </p:cNvCxnSpPr>
          <p:nvPr/>
        </p:nvCxnSpPr>
        <p:spPr>
          <a:xfrm>
            <a:off x="3057524" y="4627470"/>
            <a:ext cx="845812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8F84B1D-F7E7-A84C-895A-45DE4C1CE6F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>
            <a:off x="3057524" y="4627470"/>
            <a:ext cx="2183525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93D35BF-E21F-6D4C-9F9C-7FDC03465569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>
            <a:off x="3057524" y="4627470"/>
            <a:ext cx="3521238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E8624B5-2495-7444-8215-F2792BE93F11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 rot="5400000">
            <a:off x="3637304" y="4769499"/>
            <a:ext cx="53206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A185B75-1D77-D146-901E-8A37DFB7B6D3}"/>
              </a:ext>
            </a:extLst>
          </p:cNvPr>
          <p:cNvCxnSpPr>
            <a:cxnSpLocks/>
            <a:stCxn id="9" idx="4"/>
            <a:endCxn id="31" idx="0"/>
          </p:cNvCxnSpPr>
          <p:nvPr/>
        </p:nvCxnSpPr>
        <p:spPr>
          <a:xfrm rot="16200000" flipH="1">
            <a:off x="4974335" y="4768817"/>
            <a:ext cx="532064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7BF1BD62-AD97-C64D-985D-449BFD585182}"/>
              </a:ext>
            </a:extLst>
          </p:cNvPr>
          <p:cNvCxnSpPr>
            <a:cxnSpLocks/>
            <a:stCxn id="10" idx="4"/>
            <a:endCxn id="32" idx="0"/>
          </p:cNvCxnSpPr>
          <p:nvPr/>
        </p:nvCxnSpPr>
        <p:spPr>
          <a:xfrm rot="16200000" flipH="1">
            <a:off x="6311366" y="4768135"/>
            <a:ext cx="532064" cy="2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9CFB910-A2DD-AF48-96F1-57A0B0448DE8}"/>
              </a:ext>
            </a:extLst>
          </p:cNvPr>
          <p:cNvSpPr/>
          <p:nvPr/>
        </p:nvSpPr>
        <p:spPr>
          <a:xfrm>
            <a:off x="4741536" y="5972229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56EC94A-0CEF-474D-94F2-8077EAA0BDEC}"/>
              </a:ext>
            </a:extLst>
          </p:cNvPr>
          <p:cNvCxnSpPr>
            <a:cxnSpLocks/>
            <a:stCxn id="6" idx="2"/>
            <a:endCxn id="50" idx="0"/>
          </p:cNvCxnSpPr>
          <p:nvPr/>
        </p:nvCxnSpPr>
        <p:spPr>
          <a:xfrm rot="16200000" flipH="1">
            <a:off x="4367480" y="5100023"/>
            <a:ext cx="408061" cy="1336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916C5D16-F7A6-704A-BAA6-4FD872C57C4E}"/>
              </a:ext>
            </a:extLst>
          </p:cNvPr>
          <p:cNvCxnSpPr>
            <a:cxnSpLocks/>
            <a:stCxn id="31" idx="2"/>
            <a:endCxn id="50" idx="0"/>
          </p:cNvCxnSpPr>
          <p:nvPr/>
        </p:nvCxnSpPr>
        <p:spPr>
          <a:xfrm rot="5400000">
            <a:off x="5036337" y="5767516"/>
            <a:ext cx="408061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826E9A57-2935-184E-9727-B1BCB4962F12}"/>
              </a:ext>
            </a:extLst>
          </p:cNvPr>
          <p:cNvCxnSpPr>
            <a:cxnSpLocks/>
            <a:stCxn id="32" idx="2"/>
            <a:endCxn id="50" idx="0"/>
          </p:cNvCxnSpPr>
          <p:nvPr/>
        </p:nvCxnSpPr>
        <p:spPr>
          <a:xfrm rot="5400000">
            <a:off x="5705194" y="5098660"/>
            <a:ext cx="408061" cy="13390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A46F708-5059-EE44-9FE1-A15BF98C38F8}"/>
              </a:ext>
            </a:extLst>
          </p:cNvPr>
          <p:cNvSpPr/>
          <p:nvPr/>
        </p:nvSpPr>
        <p:spPr>
          <a:xfrm>
            <a:off x="8482806" y="5029178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0C6F54-42FE-974B-AD29-98C4A3428852}"/>
              </a:ext>
            </a:extLst>
          </p:cNvPr>
          <p:cNvSpPr/>
          <p:nvPr/>
        </p:nvSpPr>
        <p:spPr>
          <a:xfrm>
            <a:off x="9528806" y="5901932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D8E23C30-1137-074F-8AA6-753CC9571223}"/>
              </a:ext>
            </a:extLst>
          </p:cNvPr>
          <p:cNvCxnSpPr>
            <a:cxnSpLocks/>
            <a:stCxn id="64" idx="1"/>
            <a:endCxn id="60" idx="2"/>
          </p:cNvCxnSpPr>
          <p:nvPr/>
        </p:nvCxnSpPr>
        <p:spPr>
          <a:xfrm rot="10800000">
            <a:off x="8817850" y="5557815"/>
            <a:ext cx="710956" cy="5793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E9D13CF-B07F-0343-9D38-23183774704E}"/>
              </a:ext>
            </a:extLst>
          </p:cNvPr>
          <p:cNvSpPr/>
          <p:nvPr/>
        </p:nvSpPr>
        <p:spPr>
          <a:xfrm>
            <a:off x="8532099" y="3931966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E9F7577-71B9-DF43-A4B3-797E98767618}"/>
              </a:ext>
            </a:extLst>
          </p:cNvPr>
          <p:cNvCxnSpPr>
            <a:cxnSpLocks/>
            <a:stCxn id="60" idx="0"/>
            <a:endCxn id="68" idx="4"/>
          </p:cNvCxnSpPr>
          <p:nvPr/>
        </p:nvCxnSpPr>
        <p:spPr>
          <a:xfrm rot="16200000" flipV="1">
            <a:off x="8554994" y="4766321"/>
            <a:ext cx="525712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1786C-5D5D-2D4B-AADB-F57DB17A70FA}"/>
              </a:ext>
            </a:extLst>
          </p:cNvPr>
          <p:cNvSpPr/>
          <p:nvPr/>
        </p:nvSpPr>
        <p:spPr>
          <a:xfrm>
            <a:off x="6912463" y="5972228"/>
            <a:ext cx="722854" cy="3396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tanh</a:t>
            </a:r>
            <a:endParaRPr lang="en-US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1648B2B-E2F4-F34C-8A8A-2774615FD761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 flipV="1">
            <a:off x="5737834" y="6142064"/>
            <a:ext cx="1174629" cy="14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150CE28-705A-094E-9133-CF5CF45093F8}"/>
              </a:ext>
            </a:extLst>
          </p:cNvPr>
          <p:cNvCxnSpPr>
            <a:cxnSpLocks/>
            <a:stCxn id="29" idx="3"/>
            <a:endCxn id="60" idx="2"/>
          </p:cNvCxnSpPr>
          <p:nvPr/>
        </p:nvCxnSpPr>
        <p:spPr>
          <a:xfrm flipV="1">
            <a:off x="7635317" y="5557815"/>
            <a:ext cx="1182533" cy="5842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F50B23-57DD-0E42-93F4-9D83A0109DA8}"/>
              </a:ext>
            </a:extLst>
          </p:cNvPr>
          <p:cNvSpPr txBox="1"/>
          <p:nvPr/>
        </p:nvSpPr>
        <p:spPr>
          <a:xfrm>
            <a:off x="3219450" y="6500863"/>
            <a:ext cx="897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To make the equations and figures less cluttered, I’ll omit biases whenever it’s not confusing.</a:t>
            </a:r>
          </a:p>
        </p:txBody>
      </p:sp>
    </p:spTree>
    <p:extLst>
      <p:ext uri="{BB962C8B-B14F-4D97-AF65-F5344CB8AC3E}">
        <p14:creationId xmlns:p14="http://schemas.microsoft.com/office/powerpoint/2010/main" val="1120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1" grpId="0" animBg="1"/>
      <p:bldP spid="32" grpId="0" animBg="1"/>
      <p:bldP spid="50" grpId="0" animBg="1"/>
      <p:bldP spid="60" grpId="0" animBg="1"/>
      <p:bldP spid="6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58AD6-DA11-9C43-B9BC-33A6E4E4B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AR(p) </a:t>
            </a:r>
            <a:br>
              <a:rPr lang="en-US" dirty="0"/>
            </a:br>
            <a:r>
              <a:rPr lang="en-US" dirty="0"/>
              <a:t>– Nonlinear Autoregressive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0AB6-A36D-3640-8978-A5BF6AEC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Nonlinear AR(p)</a:t>
            </a:r>
          </a:p>
          <a:p>
            <a:endParaRPr lang="en-US" dirty="0"/>
          </a:p>
          <a:p>
            <a:r>
              <a:rPr lang="en-US" dirty="0"/>
              <a:t>                                               is a parametrized nonlinear function</a:t>
            </a:r>
          </a:p>
          <a:p>
            <a:r>
              <a:rPr lang="en-US" dirty="0"/>
              <a:t>A feedforward neural network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nonlinearity</a:t>
            </a:r>
            <a:r>
              <a:rPr lang="en-US" dirty="0"/>
              <a:t> inside the function</a:t>
            </a:r>
            <a:br>
              <a:rPr lang="en-US" dirty="0"/>
            </a:br>
            <a:r>
              <a:rPr lang="en-US" dirty="0"/>
              <a:t>allows it to capture a nonlinear</a:t>
            </a:r>
            <a:br>
              <a:rPr lang="en-US" dirty="0"/>
            </a:br>
            <a:r>
              <a:rPr lang="en-US" dirty="0"/>
              <a:t>dynamics in the AR(p).</a:t>
            </a:r>
          </a:p>
          <a:p>
            <a:r>
              <a:rPr lang="en-US" dirty="0"/>
              <a:t>With              , it’s a </a:t>
            </a:r>
            <a:r>
              <a:rPr lang="en-US" i="1" dirty="0"/>
              <a:t>universal</a:t>
            </a:r>
            <a:br>
              <a:rPr lang="en-US" i="1" dirty="0"/>
            </a:br>
            <a:r>
              <a:rPr lang="en-US" i="1" dirty="0" err="1"/>
              <a:t>approximator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ADE82-B511-B641-83E9-67D0FE9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37" y="2334224"/>
            <a:ext cx="5187411" cy="40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0BB3-DA2B-A948-8BC4-1D3337300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2907186"/>
            <a:ext cx="3649662" cy="390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4CFC23-FE86-7A4B-9828-0F0E5A4C4173}"/>
              </a:ext>
            </a:extLst>
          </p:cNvPr>
          <p:cNvSpPr/>
          <p:nvPr/>
        </p:nvSpPr>
        <p:spPr>
          <a:xfrm>
            <a:off x="6503661" y="4359352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A91B78-B475-E241-92B4-B1CA954EA9C8}"/>
              </a:ext>
            </a:extLst>
          </p:cNvPr>
          <p:cNvSpPr/>
          <p:nvPr/>
        </p:nvSpPr>
        <p:spPr>
          <a:xfrm>
            <a:off x="7840010" y="4359352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7FF07C-C444-9C46-B7FC-D27405CD9CF7}"/>
              </a:ext>
            </a:extLst>
          </p:cNvPr>
          <p:cNvSpPr/>
          <p:nvPr/>
        </p:nvSpPr>
        <p:spPr>
          <a:xfrm>
            <a:off x="9176359" y="4359352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B9093-B625-2140-B18B-1D31CCCE64B6}"/>
              </a:ext>
            </a:extLst>
          </p:cNvPr>
          <p:cNvSpPr/>
          <p:nvPr/>
        </p:nvSpPr>
        <p:spPr>
          <a:xfrm>
            <a:off x="6454367" y="5462916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99C4C9-A71D-8448-83EB-D224759D111F}"/>
              </a:ext>
            </a:extLst>
          </p:cNvPr>
          <p:cNvSpPr/>
          <p:nvPr/>
        </p:nvSpPr>
        <p:spPr>
          <a:xfrm>
            <a:off x="5451148" y="4819580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264DB8-9C10-F340-BAA1-78E64CBE8A28}"/>
              </a:ext>
            </a:extLst>
          </p:cNvPr>
          <p:cNvSpPr/>
          <p:nvPr/>
        </p:nvSpPr>
        <p:spPr>
          <a:xfrm>
            <a:off x="7792080" y="5462916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E07F5-AD07-CF42-BD94-242265E25E53}"/>
              </a:ext>
            </a:extLst>
          </p:cNvPr>
          <p:cNvSpPr/>
          <p:nvPr/>
        </p:nvSpPr>
        <p:spPr>
          <a:xfrm>
            <a:off x="9129793" y="5462916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8F8D4F9-7BE5-B842-BECA-B1825560DF8D}"/>
              </a:ext>
            </a:extLst>
          </p:cNvPr>
          <p:cNvCxnSpPr>
            <a:stCxn id="30" idx="3"/>
            <a:endCxn id="6" idx="0"/>
          </p:cNvCxnSpPr>
          <p:nvPr/>
        </p:nvCxnSpPr>
        <p:spPr>
          <a:xfrm>
            <a:off x="5943599" y="5054855"/>
            <a:ext cx="845812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B8F84B1D-F7E7-A84C-895A-45DE4C1CE6F5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>
            <a:off x="5943599" y="5054855"/>
            <a:ext cx="2183525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93D35BF-E21F-6D4C-9F9C-7FDC03465569}"/>
              </a:ext>
            </a:extLst>
          </p:cNvPr>
          <p:cNvCxnSpPr>
            <a:cxnSpLocks/>
            <a:stCxn id="30" idx="3"/>
            <a:endCxn id="32" idx="0"/>
          </p:cNvCxnSpPr>
          <p:nvPr/>
        </p:nvCxnSpPr>
        <p:spPr>
          <a:xfrm>
            <a:off x="5943599" y="5054855"/>
            <a:ext cx="3521238" cy="4080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E8624B5-2495-7444-8215-F2792BE93F11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 rot="5400000">
            <a:off x="6523379" y="5196884"/>
            <a:ext cx="53206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A185B75-1D77-D146-901E-8A37DFB7B6D3}"/>
              </a:ext>
            </a:extLst>
          </p:cNvPr>
          <p:cNvCxnSpPr>
            <a:cxnSpLocks/>
            <a:stCxn id="9" idx="4"/>
            <a:endCxn id="31" idx="0"/>
          </p:cNvCxnSpPr>
          <p:nvPr/>
        </p:nvCxnSpPr>
        <p:spPr>
          <a:xfrm rot="16200000" flipH="1">
            <a:off x="7860410" y="5196202"/>
            <a:ext cx="532064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7BF1BD62-AD97-C64D-985D-449BFD585182}"/>
              </a:ext>
            </a:extLst>
          </p:cNvPr>
          <p:cNvCxnSpPr>
            <a:cxnSpLocks/>
            <a:stCxn id="10" idx="4"/>
            <a:endCxn id="32" idx="0"/>
          </p:cNvCxnSpPr>
          <p:nvPr/>
        </p:nvCxnSpPr>
        <p:spPr>
          <a:xfrm rot="16200000" flipH="1">
            <a:off x="9197441" y="5195520"/>
            <a:ext cx="532064" cy="27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9CFB910-A2DD-AF48-96F1-57A0B0448DE8}"/>
              </a:ext>
            </a:extLst>
          </p:cNvPr>
          <p:cNvSpPr/>
          <p:nvPr/>
        </p:nvSpPr>
        <p:spPr>
          <a:xfrm>
            <a:off x="7627611" y="6399614"/>
            <a:ext cx="996298" cy="342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CONCAT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56EC94A-0CEF-474D-94F2-8077EAA0BDEC}"/>
              </a:ext>
            </a:extLst>
          </p:cNvPr>
          <p:cNvCxnSpPr>
            <a:cxnSpLocks/>
            <a:stCxn id="6" idx="2"/>
            <a:endCxn id="50" idx="0"/>
          </p:cNvCxnSpPr>
          <p:nvPr/>
        </p:nvCxnSpPr>
        <p:spPr>
          <a:xfrm rot="16200000" flipH="1">
            <a:off x="7253555" y="5527408"/>
            <a:ext cx="408061" cy="13363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916C5D16-F7A6-704A-BAA6-4FD872C57C4E}"/>
              </a:ext>
            </a:extLst>
          </p:cNvPr>
          <p:cNvCxnSpPr>
            <a:cxnSpLocks/>
            <a:stCxn id="31" idx="2"/>
            <a:endCxn id="50" idx="0"/>
          </p:cNvCxnSpPr>
          <p:nvPr/>
        </p:nvCxnSpPr>
        <p:spPr>
          <a:xfrm rot="5400000">
            <a:off x="7922412" y="6194901"/>
            <a:ext cx="408061" cy="1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826E9A57-2935-184E-9727-B1BCB4962F12}"/>
              </a:ext>
            </a:extLst>
          </p:cNvPr>
          <p:cNvCxnSpPr>
            <a:cxnSpLocks/>
            <a:stCxn id="32" idx="2"/>
            <a:endCxn id="50" idx="0"/>
          </p:cNvCxnSpPr>
          <p:nvPr/>
        </p:nvCxnSpPr>
        <p:spPr>
          <a:xfrm rot="5400000">
            <a:off x="8591269" y="5526045"/>
            <a:ext cx="408061" cy="13390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A46F708-5059-EE44-9FE1-A15BF98C38F8}"/>
              </a:ext>
            </a:extLst>
          </p:cNvPr>
          <p:cNvSpPr/>
          <p:nvPr/>
        </p:nvSpPr>
        <p:spPr>
          <a:xfrm>
            <a:off x="11368881" y="5456563"/>
            <a:ext cx="670088" cy="5286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MATMUL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0C6F54-42FE-974B-AD29-98C4A3428852}"/>
              </a:ext>
            </a:extLst>
          </p:cNvPr>
          <p:cNvSpPr/>
          <p:nvPr/>
        </p:nvSpPr>
        <p:spPr>
          <a:xfrm>
            <a:off x="12414881" y="6329317"/>
            <a:ext cx="492451" cy="4705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D8E23C30-1137-074F-8AA6-753CC9571223}"/>
              </a:ext>
            </a:extLst>
          </p:cNvPr>
          <p:cNvCxnSpPr>
            <a:cxnSpLocks/>
            <a:stCxn id="64" idx="1"/>
            <a:endCxn id="60" idx="2"/>
          </p:cNvCxnSpPr>
          <p:nvPr/>
        </p:nvCxnSpPr>
        <p:spPr>
          <a:xfrm rot="10800000">
            <a:off x="11703925" y="5985200"/>
            <a:ext cx="710956" cy="5793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E9D13CF-B07F-0343-9D38-23183774704E}"/>
              </a:ext>
            </a:extLst>
          </p:cNvPr>
          <p:cNvSpPr/>
          <p:nvPr/>
        </p:nvSpPr>
        <p:spPr>
          <a:xfrm>
            <a:off x="11418174" y="4359351"/>
            <a:ext cx="571500" cy="5715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4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E9F7577-71B9-DF43-A4B3-797E98767618}"/>
              </a:ext>
            </a:extLst>
          </p:cNvPr>
          <p:cNvCxnSpPr>
            <a:cxnSpLocks/>
            <a:stCxn id="60" idx="0"/>
            <a:endCxn id="68" idx="4"/>
          </p:cNvCxnSpPr>
          <p:nvPr/>
        </p:nvCxnSpPr>
        <p:spPr>
          <a:xfrm rot="16200000" flipV="1">
            <a:off x="11441069" y="5193706"/>
            <a:ext cx="525712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F11786C-5D5D-2D4B-AADB-F57DB17A70FA}"/>
              </a:ext>
            </a:extLst>
          </p:cNvPr>
          <p:cNvSpPr/>
          <p:nvPr/>
        </p:nvSpPr>
        <p:spPr>
          <a:xfrm>
            <a:off x="9798538" y="6399613"/>
            <a:ext cx="722854" cy="3396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tanh</a:t>
            </a:r>
            <a:endParaRPr lang="en-US" b="1" dirty="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E1648B2B-E2F4-F34C-8A8A-2774615FD761}"/>
              </a:ext>
            </a:extLst>
          </p:cNvPr>
          <p:cNvCxnSpPr>
            <a:cxnSpLocks/>
            <a:stCxn id="50" idx="3"/>
            <a:endCxn id="29" idx="1"/>
          </p:cNvCxnSpPr>
          <p:nvPr/>
        </p:nvCxnSpPr>
        <p:spPr>
          <a:xfrm flipV="1">
            <a:off x="8623909" y="6569449"/>
            <a:ext cx="1174629" cy="149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150CE28-705A-094E-9133-CF5CF45093F8}"/>
              </a:ext>
            </a:extLst>
          </p:cNvPr>
          <p:cNvCxnSpPr>
            <a:cxnSpLocks/>
            <a:stCxn id="29" idx="3"/>
            <a:endCxn id="60" idx="2"/>
          </p:cNvCxnSpPr>
          <p:nvPr/>
        </p:nvCxnSpPr>
        <p:spPr>
          <a:xfrm flipV="1">
            <a:off x="10521392" y="5985200"/>
            <a:ext cx="1182533" cy="5842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31807E-10F2-8F49-8F28-F8D749629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37" y="5290129"/>
            <a:ext cx="963776" cy="2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1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2136</Words>
  <Application>Microsoft Macintosh PowerPoint</Application>
  <PresentationFormat>Widescreen</PresentationFormat>
  <Paragraphs>555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Recurrent neural networks for Sequence Modelling</vt:lpstr>
      <vt:lpstr>Autoregressive Process AR(p)</vt:lpstr>
      <vt:lpstr>Autoregressive Process AR(p) – Issue (1)</vt:lpstr>
      <vt:lpstr>Autoregressive Process AR(p) – Issue (2)</vt:lpstr>
      <vt:lpstr>Autoregressive Process AR(p)  – Potential Solutions</vt:lpstr>
      <vt:lpstr>Autoregressive Process AR(p)  – Nonlinear Autoregressive Process</vt:lpstr>
      <vt:lpstr>Autoregressive Process AR(p)  – Nonlinear Autoregressive Process</vt:lpstr>
      <vt:lpstr>Autoregressive Process AR(p)  – Nonlinear Autoregressive Process</vt:lpstr>
      <vt:lpstr>Autoregressive Process AR(p)  – Nonlinear Autoregressive Process</vt:lpstr>
      <vt:lpstr>Autoregressive Process AR(p)  – Nonlinear Autoregressive Process</vt:lpstr>
      <vt:lpstr>Autoregressive Process AR(p)  – Nonlinear Autoregressive Process</vt:lpstr>
      <vt:lpstr>Autoregressive Process AR(p)  – Nonlinear Autoregressive Process</vt:lpstr>
      <vt:lpstr>Autoregressive Process AR(∞) </vt:lpstr>
      <vt:lpstr>Autoregressive Process AR(∞) </vt:lpstr>
      <vt:lpstr>Autoregressive Process AR(∞) 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Autoregressive Process AR(∞)  - Recurrent Neural Networks</vt:lpstr>
      <vt:lpstr>Gaussian Process vs. Recurrent Networks</vt:lpstr>
      <vt:lpstr>Recurrent neural networks  beyond sequence modelling</vt:lpstr>
      <vt:lpstr>Recurrent neural networks  beyond sequence modelling</vt:lpstr>
      <vt:lpstr>Recurrent neural networks  beyond sequence modelling</vt:lpstr>
      <vt:lpstr>Recurrent neural networks  for conditional sequence modelling</vt:lpstr>
      <vt:lpstr>Recurrent neural networks  for conditional sequence modelling</vt:lpstr>
      <vt:lpstr>Recurrent neural networks  for conditional sequence modelling</vt:lpstr>
      <vt:lpstr>Recurrent neural networks  for conditional sequence modelling</vt:lpstr>
      <vt:lpstr>Recurrent neural networks  for conditional sequence modelling</vt:lpstr>
      <vt:lpstr>Recurrent neural networks  for conditional sequence modelling</vt:lpstr>
      <vt:lpstr>Latent variables and a recurrent neural network</vt:lpstr>
      <vt:lpstr>Latent variables and a recurrent neural network</vt:lpstr>
      <vt:lpstr>Latent variables and a recurrent neural network</vt:lpstr>
      <vt:lpstr>Latent variables and a recurrent neural network</vt:lpstr>
      <vt:lpstr>Latent variables and a recurrent neural network</vt:lpstr>
      <vt:lpstr>Latent variables and a recurrent neural network</vt:lpstr>
      <vt:lpstr>Wrap-up (1) – advantages </vt:lpstr>
      <vt:lpstr>Wrap-up (2) – Limitations </vt:lpstr>
      <vt:lpstr>If you want to know more…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</dc:title>
  <dc:creator>Kyung Hyun Cho</dc:creator>
  <cp:lastModifiedBy>Kyunghyun Cho</cp:lastModifiedBy>
  <cp:revision>186</cp:revision>
  <dcterms:created xsi:type="dcterms:W3CDTF">2018-04-01T21:46:37Z</dcterms:created>
  <dcterms:modified xsi:type="dcterms:W3CDTF">2018-04-03T12:51:59Z</dcterms:modified>
</cp:coreProperties>
</file>